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57" r:id="rId4"/>
    <p:sldId id="259" r:id="rId6"/>
    <p:sldId id="261" r:id="rId7"/>
    <p:sldId id="263" r:id="rId8"/>
    <p:sldId id="264" r:id="rId9"/>
    <p:sldId id="265" r:id="rId10"/>
    <p:sldId id="266" r:id="rId11"/>
    <p:sldId id="267" r:id="rId12"/>
    <p:sldId id="268" r:id="rId13"/>
    <p:sldId id="269" r:id="rId14"/>
    <p:sldId id="270" r:id="rId15"/>
    <p:sldId id="271" r:id="rId16"/>
    <p:sldId id="273" r:id="rId17"/>
    <p:sldId id="274" r:id="rId18"/>
    <p:sldId id="275" r:id="rId19"/>
    <p:sldId id="276" r:id="rId20"/>
    <p:sldId id="277" r:id="rId21"/>
    <p:sldId id="278" r:id="rId22"/>
    <p:sldId id="279" r:id="rId23"/>
    <p:sldId id="280" r:id="rId24"/>
    <p:sldId id="282" r:id="rId25"/>
    <p:sldId id="283" r:id="rId26"/>
    <p:sldId id="284" r:id="rId27"/>
    <p:sldId id="285" r:id="rId28"/>
    <p:sldId id="286" r:id="rId29"/>
    <p:sldId id="287" r:id="rId30"/>
    <p:sldId id="288" r:id="rId31"/>
    <p:sldId id="289" r:id="rId32"/>
    <p:sldId id="290" r:id="rId33"/>
    <p:sldId id="291" r:id="rId34"/>
    <p:sldId id="292" r:id="rId35"/>
    <p:sldId id="293" r:id="rId36"/>
    <p:sldId id="294" r:id="rId37"/>
    <p:sldId id="295" r:id="rId38"/>
    <p:sldId id="296" r:id="rId39"/>
    <p:sldId id="297" r:id="rId40"/>
    <p:sldId id="298" r:id="rId41"/>
    <p:sldId id="299" r:id="rId42"/>
    <p:sldId id="300" r:id="rId43"/>
    <p:sldId id="301" r:id="rId44"/>
    <p:sldId id="303" r:id="rId45"/>
    <p:sldId id="305" r:id="rId46"/>
    <p:sldId id="307" r:id="rId47"/>
  </p:sldIdLst>
  <p:sldSz cx="12192000" cy="6858000"/>
  <p:notesSz cx="6858000" cy="9144000"/>
  <p:custDataLst>
    <p:tags r:id="rId5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2"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2" Type="http://schemas.openxmlformats.org/officeDocument/2006/relationships/tags" Target="tags/tag104.xml"/><Relationship Id="rId51" Type="http://schemas.openxmlformats.org/officeDocument/2006/relationships/commentAuthors" Target="commentAuthors.xml"/><Relationship Id="rId50" Type="http://schemas.openxmlformats.org/officeDocument/2006/relationships/tableStyles" Target="tableStyles.xml"/><Relationship Id="rId5" Type="http://schemas.openxmlformats.org/officeDocument/2006/relationships/notesMaster" Target="notesMasters/notesMaster1.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B70F3F-794C-4240-B442-B4C6A88CE6E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B70F3F-794C-4240-B442-B4C6A88CE6E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microsoft.com/office/2007/relationships/hdphoto" Target="../media/image2.wdp"/><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2" name="圆角矩形 1"/>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3" name="TextBox 2"/>
            <p:cNvSpPr txBox="1"/>
            <p:nvPr userDrawn="1"/>
          </p:nvSpPr>
          <p:spPr>
            <a:xfrm>
              <a:off x="563500" y="442761"/>
              <a:ext cx="2492990" cy="400110"/>
            </a:xfrm>
            <a:prstGeom prst="rect">
              <a:avLst/>
            </a:prstGeom>
            <a:noFill/>
          </p:spPr>
          <p:txBody>
            <a:bodyPr wrap="none" rtlCol="0">
              <a:spAutoFit/>
            </a:bodyPr>
            <a:lstStyle/>
            <a:p>
              <a:r>
                <a:rPr lang="zh-CN" altLang="en-US" sz="2000" b="1" dirty="0" smtClean="0">
                  <a:solidFill>
                    <a:schemeClr val="accent1"/>
                  </a:solidFill>
                  <a:effectLst/>
                  <a:latin typeface="微软雅黑" panose="020B0503020204020204" charset="-122"/>
                  <a:ea typeface="微软雅黑" panose="020B0503020204020204" charset="-122"/>
                </a:rPr>
                <a:t>时尚微立体图表合集</a:t>
              </a:r>
              <a:endParaRPr lang="zh-CN" altLang="en-US" sz="2000" b="1" dirty="0">
                <a:solidFill>
                  <a:schemeClr val="accent1"/>
                </a:solidFill>
                <a:effectLst/>
                <a:latin typeface="微软雅黑" panose="020B0503020204020204" charset="-122"/>
                <a:ea typeface="微软雅黑" panose="020B0503020204020204" charset="-122"/>
              </a:endParaRPr>
            </a:p>
          </p:txBody>
        </p:sp>
      </p:grpSp>
      <p:cxnSp>
        <p:nvCxnSpPr>
          <p:cNvPr id="6" name="直接连接符 5"/>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hf hdr="0" dt="0"/>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1" y="6356352"/>
            <a:ext cx="2844800" cy="365125"/>
          </a:xfrm>
          <a:prstGeom prst="rect">
            <a:avLst/>
          </a:prstGeom>
        </p:spPr>
        <p:txBody>
          <a:bodyPr/>
          <a:lstStyle/>
          <a:p>
            <a:fld id="{FC8A9CF0-91C9-42F9-83C2-B72FF9A18BA5}" type="datetimeFigureOut">
              <a:rPr lang="zh-CN" altLang="en-US" smtClean="0"/>
            </a:fld>
            <a:endParaRPr lang="zh-CN" altLang="en-US"/>
          </a:p>
        </p:txBody>
      </p:sp>
      <p:sp>
        <p:nvSpPr>
          <p:cNvPr id="3" name="页脚占位符 2"/>
          <p:cNvSpPr>
            <a:spLocks noGrp="1"/>
          </p:cNvSpPr>
          <p:nvPr>
            <p:ph type="ftr" sz="quarter" idx="11"/>
          </p:nvPr>
        </p:nvSpPr>
        <p:spPr>
          <a:xfrm>
            <a:off x="4165600" y="6356352"/>
            <a:ext cx="3860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7600" y="6356352"/>
            <a:ext cx="2844800" cy="365125"/>
          </a:xfrm>
          <a:prstGeom prst="rect">
            <a:avLst/>
          </a:prstGeom>
        </p:spPr>
        <p:txBody>
          <a:bodyPr/>
          <a:lstStyle/>
          <a:p>
            <a:fld id="{A7F1AA27-B7A4-475F-8430-0E6442A33CF0}" type="slidenum">
              <a:rPr lang="zh-CN" altLang="en-US" smtClean="0"/>
            </a:fld>
            <a:endParaRPr lang="zh-CN" altLang="en-US"/>
          </a:p>
        </p:txBody>
      </p:sp>
    </p:spTree>
  </p:cSld>
  <p:clrMapOvr>
    <a:masterClrMapping/>
  </p:clrMapOvr>
  <p:transition spd="slow">
    <p:comb/>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6_Title Slide">
    <p:spTree>
      <p:nvGrpSpPr>
        <p:cNvPr id="1" name=""/>
        <p:cNvGrpSpPr/>
        <p:nvPr/>
      </p:nvGrpSpPr>
      <p:grpSpPr>
        <a:xfrm>
          <a:off x="0" y="0"/>
          <a:ext cx="0" cy="0"/>
          <a:chOff x="0" y="0"/>
          <a:chExt cx="0" cy="0"/>
        </a:xfrm>
      </p:grpSpPr>
      <p:sp>
        <p:nvSpPr>
          <p:cNvPr id="16" name="Slide Number Placeholder 5"/>
          <p:cNvSpPr txBox="1"/>
          <p:nvPr userDrawn="1"/>
        </p:nvSpPr>
        <p:spPr>
          <a:xfrm>
            <a:off x="1025562" y="6158291"/>
            <a:ext cx="647753" cy="328295"/>
          </a:xfrm>
          <a:prstGeom prst="rect">
            <a:avLst/>
          </a:prstGeom>
        </p:spPr>
        <p:txBody>
          <a:bodyPr vert="horz" wrap="none" lIns="121920" tIns="60960" rIns="121920" bIns="6096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A290D8D-6BA0-418D-AFED-C65293F70DA0}" type="slidenum">
              <a:rPr lang="en-US" sz="1400" b="0" i="0" smtClean="0">
                <a:solidFill>
                  <a:srgbClr val="FFFFFF"/>
                </a:solidFill>
                <a:latin typeface="Bebas Neue" charset="0"/>
                <a:ea typeface="Bebas Neue" charset="0"/>
                <a:cs typeface="Bebas Neue" charset="0"/>
              </a:rPr>
            </a:fld>
            <a:endParaRPr lang="en-US" sz="1400" b="0" i="0" dirty="0">
              <a:solidFill>
                <a:srgbClr val="FFFFFF"/>
              </a:solidFill>
              <a:latin typeface="Bebas Neue" charset="0"/>
              <a:ea typeface="Bebas Neue" charset="0"/>
              <a:cs typeface="Bebas Neue" charset="0"/>
            </a:endParaRPr>
          </a:p>
        </p:txBody>
      </p:sp>
      <p:sp>
        <p:nvSpPr>
          <p:cNvPr id="17" name="TextBox 16"/>
          <p:cNvSpPr txBox="1"/>
          <p:nvPr userDrawn="1"/>
        </p:nvSpPr>
        <p:spPr>
          <a:xfrm>
            <a:off x="504035" y="6168552"/>
            <a:ext cx="732893" cy="307777"/>
          </a:xfrm>
          <a:prstGeom prst="rect">
            <a:avLst/>
          </a:prstGeom>
          <a:noFill/>
        </p:spPr>
        <p:txBody>
          <a:bodyPr wrap="none" rtlCol="0">
            <a:spAutoFit/>
          </a:bodyPr>
          <a:lstStyle/>
          <a:p>
            <a:r>
              <a:rPr lang="en-US" sz="1400" b="0" i="0" dirty="0" smtClean="0">
                <a:solidFill>
                  <a:srgbClr val="FFFFFF"/>
                </a:solidFill>
                <a:latin typeface="Bebas Neue" charset="0"/>
                <a:ea typeface="Bebas Neue" charset="0"/>
                <a:cs typeface="Bebas Neue" charset="0"/>
              </a:rPr>
              <a:t>Slide  /</a:t>
            </a:r>
            <a:endParaRPr lang="en-US" sz="1400" b="0" i="0" dirty="0">
              <a:solidFill>
                <a:srgbClr val="FFFFFF"/>
              </a:solidFill>
              <a:latin typeface="Bebas Neue" charset="0"/>
              <a:ea typeface="Bebas Neue" charset="0"/>
              <a:cs typeface="Bebas Neue" charset="0"/>
            </a:endParaRPr>
          </a:p>
        </p:txBody>
      </p:sp>
      <p:sp>
        <p:nvSpPr>
          <p:cNvPr id="4" name="矩形 3"/>
          <p:cNvSpPr/>
          <p:nvPr userDrawn="1"/>
        </p:nvSpPr>
        <p:spPr>
          <a:xfrm>
            <a:off x="0" y="0"/>
            <a:ext cx="12192000" cy="6858000"/>
          </a:xfrm>
          <a:prstGeom prst="rect">
            <a:avLst/>
          </a:prstGeom>
          <a:blipFill dpi="0" rotWithShape="1">
            <a:blip r:embed="rId2">
              <a:extLst>
                <a:ext uri="{BEBA8EAE-BF5A-486C-A8C5-ECC9F3942E4B}">
                  <a14:imgProps xmlns:a14="http://schemas.microsoft.com/office/drawing/2010/main">
                    <a14:imgLayer r:embed="rId3">
                      <a14:imgEffect>
                        <a14:sharpenSoften amount="25000"/>
                      </a14:imgEffect>
                    </a14:imgLayer>
                  </a14:imgProps>
                </a:ext>
              </a:extLst>
            </a:blip>
            <a:srcRect/>
            <a:stretch>
              <a:fillRect/>
            </a:stretch>
          </a:blipFill>
        </p:spPr>
        <p:txBody>
          <a:bodyPr wrap="square">
            <a:spAutoFit/>
          </a:bodyPr>
          <a:lstStyle/>
          <a:p>
            <a:pPr>
              <a:spcBef>
                <a:spcPct val="0"/>
              </a:spcBef>
              <a:buFontTx/>
              <a:buNone/>
            </a:pPr>
            <a:endParaRPr lang="en-US" altLang="zh-CN" sz="2000" dirty="0">
              <a:solidFill>
                <a:schemeClr val="bg2">
                  <a:lumMod val="20000"/>
                  <a:lumOff val="80000"/>
                </a:schemeClr>
              </a:solidFill>
              <a:latin typeface="张海山锐谐体" panose="02000000000000000000" pitchFamily="2" charset="-122"/>
              <a:ea typeface="张海山锐谐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ECE7FB5-5520-420F-9C46-C773A0E49A4F}"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4B3D0E2-04B4-4BC0-959B-C42A5ABFD66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000" advClick="0" advTm="0">
        <p14:shred/>
      </p:transition>
    </mc:Choice>
    <mc:Fallback>
      <p:transition spd="slow" advClick="0" advTm="0">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2_标题幻灯片">
    <p:bg>
      <p:bgPr>
        <a:solidFill>
          <a:schemeClr val="bg1"/>
        </a:solidFill>
        <a:effectLst/>
      </p:bgPr>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标题和内容">
    <p:bg>
      <p:bgPr>
        <a:gradFill>
          <a:gsLst>
            <a:gs pos="0">
              <a:srgbClr val="FFFFFF"/>
            </a:gs>
            <a:gs pos="100000">
              <a:srgbClr val="FFFFFF"/>
            </a:gs>
            <a:gs pos="0">
              <a:srgbClr val="FFFFFF"/>
            </a:gs>
          </a:gsLst>
          <a:lin ang="5400000" scaled="1"/>
        </a:gradFill>
        <a:effectLst/>
      </p:bgPr>
    </p:bg>
    <p:spTree>
      <p:nvGrpSpPr>
        <p:cNvPr id="1" name=""/>
        <p:cNvGrpSpPr/>
        <p:nvPr/>
      </p:nvGrpSpPr>
      <p:grpSpPr>
        <a:xfrm>
          <a:off x="0" y="0"/>
          <a:ext cx="0" cy="0"/>
          <a:chOff x="0" y="0"/>
          <a:chExt cx="0" cy="0"/>
        </a:xfrm>
      </p:grpSpPr>
    </p:spTree>
  </p:cSld>
  <p:clrMapOvr>
    <a:masterClrMapping/>
  </p:clrMapOvr>
  <p:transition spd="slow" advTm="0">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microsoft.com/office/2007/relationships/hdphoto" Target="../media/image2.wdp"/><Relationship Id="rId8" Type="http://schemas.openxmlformats.org/officeDocument/2006/relationships/image" Target="../media/image1.jpeg"/><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0"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blipFill dpi="0" rotWithShape="1">
            <a:blip r:embed="rId8">
              <a:extLst>
                <a:ext uri="{BEBA8EAE-BF5A-486C-A8C5-ECC9F3942E4B}">
                  <a14:imgProps xmlns:a14="http://schemas.microsoft.com/office/drawing/2010/main">
                    <a14:imgLayer r:embed="rId9">
                      <a14:imgEffect>
                        <a14:sharpenSoften amount="25000"/>
                      </a14:imgEffect>
                    </a14:imgLayer>
                  </a14:imgProps>
                </a:ext>
              </a:extLst>
            </a:blip>
            <a:srcRect/>
            <a:stretch>
              <a:fillRect/>
            </a:stretch>
          </a:blipFill>
        </p:spPr>
        <p:txBody>
          <a:bodyPr wrap="square">
            <a:spAutoFit/>
          </a:bodyPr>
          <a:lstStyle/>
          <a:p>
            <a:pPr>
              <a:spcBef>
                <a:spcPct val="0"/>
              </a:spcBef>
              <a:buFontTx/>
              <a:buNone/>
            </a:pPr>
            <a:endParaRPr lang="en-US" altLang="zh-CN" sz="2000" dirty="0">
              <a:solidFill>
                <a:schemeClr val="bg2">
                  <a:lumMod val="20000"/>
                  <a:lumOff val="80000"/>
                </a:schemeClr>
              </a:solidFill>
              <a:latin typeface="张海山锐谐体" panose="02000000000000000000" pitchFamily="2" charset="-122"/>
              <a:ea typeface="张海山锐谐体" panose="02000000000000000000" pitchFamily="2" charset="-122"/>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hf hdr="0" ftr="0" dt="0"/>
  <p:txStyles>
    <p:titleStyle>
      <a:lvl1pPr algn="l" defTabSz="1219200" rtl="0" eaLnBrk="1" latinLnBrk="0" hangingPunct="1">
        <a:spcBef>
          <a:spcPct val="0"/>
        </a:spcBef>
        <a:buNone/>
        <a:defRPr sz="4535" kern="1200">
          <a:solidFill>
            <a:srgbClr val="17375E"/>
          </a:solidFill>
          <a:latin typeface="Signika"/>
          <a:ea typeface="Open Sans Extrabold" pitchFamily="34" charset="0"/>
          <a:cs typeface="Signika"/>
        </a:defRPr>
      </a:lvl1pPr>
    </p:titleStyle>
    <p:bodyStyle>
      <a:lvl1pPr marL="457200" indent="-457200" algn="l" defTabSz="1219200" rtl="0" eaLnBrk="1" latinLnBrk="0" hangingPunct="1">
        <a:spcBef>
          <a:spcPct val="20000"/>
        </a:spcBef>
        <a:buFont typeface="Arial" panose="020B0604020202020204" pitchFamily="34" charset="0"/>
        <a:buChar char="•"/>
        <a:defRPr sz="2665" kern="1200">
          <a:solidFill>
            <a:srgbClr val="17375E"/>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2135" kern="1200">
          <a:solidFill>
            <a:srgbClr val="17375E"/>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1865" kern="1200">
          <a:solidFill>
            <a:srgbClr val="17375E"/>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1865" kern="1200">
          <a:solidFill>
            <a:srgbClr val="17375E"/>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31.xml"/><Relationship Id="rId1" Type="http://schemas.openxmlformats.org/officeDocument/2006/relationships/tags" Target="../tags/tag30.xml"/></Relationships>
</file>

<file path=ppt/slides/_rels/slide15.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image" Target="../media/image6.png"/><Relationship Id="rId17" Type="http://schemas.openxmlformats.org/officeDocument/2006/relationships/notesSlide" Target="../notesSlides/notesSlide7.xml"/><Relationship Id="rId16" Type="http://schemas.openxmlformats.org/officeDocument/2006/relationships/slideLayout" Target="../slideLayouts/slideLayout14.xml"/><Relationship Id="rId15" Type="http://schemas.openxmlformats.org/officeDocument/2006/relationships/tags" Target="../tags/tag44.xml"/><Relationship Id="rId14" Type="http://schemas.openxmlformats.org/officeDocument/2006/relationships/tags" Target="../tags/tag43.xml"/><Relationship Id="rId13" Type="http://schemas.openxmlformats.org/officeDocument/2006/relationships/tags" Target="../tags/tag42.xml"/><Relationship Id="rId12" Type="http://schemas.openxmlformats.org/officeDocument/2006/relationships/tags" Target="../tags/tag41.xml"/><Relationship Id="rId11" Type="http://schemas.openxmlformats.org/officeDocument/2006/relationships/tags" Target="../tags/tag40.xml"/><Relationship Id="rId10" Type="http://schemas.openxmlformats.org/officeDocument/2006/relationships/tags" Target="../tags/tag39.xml"/><Relationship Id="rId1" Type="http://schemas.openxmlformats.org/officeDocument/2006/relationships/image" Target="../media/image5.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1.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2.png"/></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14.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tags" Target="../tags/tag4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6.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52.xml"/><Relationship Id="rId1" Type="http://schemas.openxmlformats.org/officeDocument/2006/relationships/tags" Target="../tags/tag51.xml"/></Relationships>
</file>

<file path=ppt/slides/_rels/slide23.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image" Target="../media/image6.png"/><Relationship Id="rId17" Type="http://schemas.openxmlformats.org/officeDocument/2006/relationships/notesSlide" Target="../notesSlides/notesSlide8.xml"/><Relationship Id="rId16" Type="http://schemas.openxmlformats.org/officeDocument/2006/relationships/slideLayout" Target="../slideLayouts/slideLayout14.xml"/><Relationship Id="rId15" Type="http://schemas.openxmlformats.org/officeDocument/2006/relationships/tags" Target="../tags/tag65.xml"/><Relationship Id="rId14" Type="http://schemas.openxmlformats.org/officeDocument/2006/relationships/tags" Target="../tags/tag64.xml"/><Relationship Id="rId13" Type="http://schemas.openxmlformats.org/officeDocument/2006/relationships/tags" Target="../tags/tag63.xml"/><Relationship Id="rId12" Type="http://schemas.openxmlformats.org/officeDocument/2006/relationships/tags" Target="../tags/tag62.xml"/><Relationship Id="rId11" Type="http://schemas.openxmlformats.org/officeDocument/2006/relationships/tags" Target="../tags/tag61.xml"/><Relationship Id="rId10" Type="http://schemas.openxmlformats.org/officeDocument/2006/relationships/tags" Target="../tags/tag60.xml"/><Relationship Id="rId1" Type="http://schemas.openxmlformats.org/officeDocument/2006/relationships/image" Target="../media/image5.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4.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5.png"/></Relationships>
</file>

<file path=ppt/slides/_rels/slide26.xml.rels><?xml version="1.0" encoding="UTF-8" standalone="yes"?>
<Relationships xmlns="http://schemas.openxmlformats.org/package/2006/relationships"><Relationship Id="rId9" Type="http://schemas.openxmlformats.org/officeDocument/2006/relationships/tags" Target="../tags/tag74.xml"/><Relationship Id="rId8" Type="http://schemas.openxmlformats.org/officeDocument/2006/relationships/tags" Target="../tags/tag73.xml"/><Relationship Id="rId7" Type="http://schemas.openxmlformats.org/officeDocument/2006/relationships/tags" Target="../tags/tag72.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6" Type="http://schemas.openxmlformats.org/officeDocument/2006/relationships/slideLayout" Target="../slideLayouts/slideLayout14.xml"/><Relationship Id="rId15" Type="http://schemas.openxmlformats.org/officeDocument/2006/relationships/tags" Target="../tags/tag80.xml"/><Relationship Id="rId14" Type="http://schemas.openxmlformats.org/officeDocument/2006/relationships/tags" Target="../tags/tag79.xml"/><Relationship Id="rId13" Type="http://schemas.openxmlformats.org/officeDocument/2006/relationships/tags" Target="../tags/tag78.xml"/><Relationship Id="rId12" Type="http://schemas.openxmlformats.org/officeDocument/2006/relationships/tags" Target="../tags/tag77.xml"/><Relationship Id="rId11" Type="http://schemas.openxmlformats.org/officeDocument/2006/relationships/tags" Target="../tags/tag76.xml"/><Relationship Id="rId10" Type="http://schemas.openxmlformats.org/officeDocument/2006/relationships/tags" Target="../tags/tag75.xml"/><Relationship Id="rId1" Type="http://schemas.openxmlformats.org/officeDocument/2006/relationships/tags" Target="../tags/tag6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6.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6.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7.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82.xml"/><Relationship Id="rId1" Type="http://schemas.openxmlformats.org/officeDocument/2006/relationships/tags" Target="../tags/tag81.xml"/></Relationships>
</file>

<file path=ppt/slides/_rels/slide32.xml.rels><?xml version="1.0" encoding="UTF-8" standalone="yes"?>
<Relationships xmlns="http://schemas.openxmlformats.org/package/2006/relationships"><Relationship Id="rId9" Type="http://schemas.openxmlformats.org/officeDocument/2006/relationships/tags" Target="../tags/tag89.xml"/><Relationship Id="rId8" Type="http://schemas.openxmlformats.org/officeDocument/2006/relationships/tags" Target="../tags/tag88.xml"/><Relationship Id="rId7" Type="http://schemas.openxmlformats.org/officeDocument/2006/relationships/tags" Target="../tags/tag87.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image" Target="../media/image6.png"/><Relationship Id="rId17" Type="http://schemas.openxmlformats.org/officeDocument/2006/relationships/notesSlide" Target="../notesSlides/notesSlide9.xml"/><Relationship Id="rId16" Type="http://schemas.openxmlformats.org/officeDocument/2006/relationships/slideLayout" Target="../slideLayouts/slideLayout14.xml"/><Relationship Id="rId15" Type="http://schemas.openxmlformats.org/officeDocument/2006/relationships/tags" Target="../tags/tag95.xml"/><Relationship Id="rId14" Type="http://schemas.openxmlformats.org/officeDocument/2006/relationships/tags" Target="../tags/tag94.xml"/><Relationship Id="rId13" Type="http://schemas.openxmlformats.org/officeDocument/2006/relationships/tags" Target="../tags/tag93.xml"/><Relationship Id="rId12" Type="http://schemas.openxmlformats.org/officeDocument/2006/relationships/tags" Target="../tags/tag92.xml"/><Relationship Id="rId11" Type="http://schemas.openxmlformats.org/officeDocument/2006/relationships/tags" Target="../tags/tag91.xml"/><Relationship Id="rId10" Type="http://schemas.openxmlformats.org/officeDocument/2006/relationships/tags" Target="../tags/tag90.xml"/><Relationship Id="rId1" Type="http://schemas.openxmlformats.org/officeDocument/2006/relationships/image" Target="../media/image5.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8.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9.png"/></Relationships>
</file>

<file path=ppt/slides/_rels/slide35.xml.rels><?xml version="1.0" encoding="UTF-8" standalone="yes"?>
<Relationships xmlns="http://schemas.openxmlformats.org/package/2006/relationships"><Relationship Id="rId7" Type="http://schemas.openxmlformats.org/officeDocument/2006/relationships/slideLayout" Target="../slideLayouts/slideLayout14.xml"/><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20.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21.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4.xml"/><Relationship Id="rId2" Type="http://schemas.openxmlformats.org/officeDocument/2006/relationships/image" Target="../media/image6.png"/><Relationship Id="rId1" Type="http://schemas.openxmlformats.org/officeDocument/2006/relationships/image" Target="../media/image5.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22.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03.xml"/><Relationship Id="rId1" Type="http://schemas.openxmlformats.org/officeDocument/2006/relationships/tags" Target="../tags/tag10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4.xml"/><Relationship Id="rId3" Type="http://schemas.openxmlformats.org/officeDocument/2006/relationships/image" Target="../media/image23.png"/><Relationship Id="rId2" Type="http://schemas.openxmlformats.org/officeDocument/2006/relationships/image" Target="../media/image6.png"/><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image" Target="../media/image6.png"/><Relationship Id="rId17" Type="http://schemas.openxmlformats.org/officeDocument/2006/relationships/notesSlide" Target="../notesSlides/notesSlide6.xml"/><Relationship Id="rId16" Type="http://schemas.openxmlformats.org/officeDocument/2006/relationships/slideLayout" Target="../slideLayouts/slideLayout14.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6" Type="http://schemas.openxmlformats.org/officeDocument/2006/relationships/slideLayout" Target="../slideLayouts/slideLayout14.xml"/><Relationship Id="rId15" Type="http://schemas.openxmlformats.org/officeDocument/2006/relationships/tags" Target="../tags/tag29.xml"/><Relationship Id="rId14" Type="http://schemas.openxmlformats.org/officeDocument/2006/relationships/tags" Target="../tags/tag28.xml"/><Relationship Id="rId13" Type="http://schemas.openxmlformats.org/officeDocument/2006/relationships/tags" Target="../tags/tag27.xml"/><Relationship Id="rId12" Type="http://schemas.openxmlformats.org/officeDocument/2006/relationships/tags" Target="../tags/tag26.xml"/><Relationship Id="rId11" Type="http://schemas.openxmlformats.org/officeDocument/2006/relationships/tags" Target="../tags/tag25.xml"/><Relationship Id="rId10" Type="http://schemas.openxmlformats.org/officeDocument/2006/relationships/tags" Target="../tags/tag24.xml"/><Relationship Id="rId1" Type="http://schemas.openxmlformats.org/officeDocument/2006/relationships/tags" Target="../tags/tag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1" y="-4127"/>
            <a:ext cx="12192000" cy="6858000"/>
          </a:xfrm>
          <a:prstGeom prst="rect">
            <a:avLst/>
          </a:prstGeom>
          <a:noFill/>
        </p:spPr>
      </p:pic>
      <p:sp>
        <p:nvSpPr>
          <p:cNvPr id="27" name="TextBox 29"/>
          <p:cNvSpPr txBox="1"/>
          <p:nvPr/>
        </p:nvSpPr>
        <p:spPr>
          <a:xfrm>
            <a:off x="938530" y="2367280"/>
            <a:ext cx="7200900" cy="1198880"/>
          </a:xfrm>
          <a:prstGeom prst="rect">
            <a:avLst/>
          </a:prstGeom>
          <a:noFill/>
          <a:ln>
            <a:noFill/>
          </a:ln>
        </p:spPr>
        <p:txBody>
          <a:bodyPr wrap="square" rtlCol="0">
            <a:spAutoFit/>
          </a:bodyPr>
          <a:lstStyle/>
          <a:p>
            <a:pPr algn="ctr"/>
            <a:r>
              <a:rPr lang="zh-CN" altLang="en-US" sz="7200" dirty="0" smtClean="0">
                <a:latin typeface="华文细黑" panose="02010600040101010101" charset="-122"/>
                <a:ea typeface="字魂27号-布丁体"/>
                <a:sym typeface="华文细黑" panose="02010600040101010101" charset="-122"/>
              </a:rPr>
              <a:t>美</a:t>
            </a:r>
            <a:r>
              <a:rPr lang="en-US" altLang="zh-CN" sz="7200" dirty="0" smtClean="0">
                <a:latin typeface="华文细黑" panose="02010600040101010101" charset="-122"/>
                <a:ea typeface="字魂27号-布丁体"/>
                <a:sym typeface="华文细黑" panose="02010600040101010101" charset="-122"/>
              </a:rPr>
              <a:t> </a:t>
            </a:r>
            <a:r>
              <a:rPr lang="zh-CN" altLang="en-US" sz="7200" dirty="0" smtClean="0">
                <a:latin typeface="华文细黑" panose="02010600040101010101" charset="-122"/>
                <a:ea typeface="字魂27号-布丁体"/>
                <a:sym typeface="华文细黑" panose="02010600040101010101" charset="-122"/>
              </a:rPr>
              <a:t>育</a:t>
            </a:r>
            <a:endParaRPr lang="zh-CN" altLang="en-US" sz="7200" dirty="0" smtClean="0">
              <a:latin typeface="华文细黑" panose="02010600040101010101" charset="-122"/>
              <a:ea typeface="字魂27号-布丁体"/>
              <a:sym typeface="华文细黑" panose="02010600040101010101" charset="-122"/>
            </a:endParaRPr>
          </a:p>
        </p:txBody>
      </p:sp>
      <p:grpSp>
        <p:nvGrpSpPr>
          <p:cNvPr id="4" name="组合 3"/>
          <p:cNvGrpSpPr/>
          <p:nvPr/>
        </p:nvGrpSpPr>
        <p:grpSpPr>
          <a:xfrm>
            <a:off x="2017105" y="3942129"/>
            <a:ext cx="4703132" cy="460375"/>
            <a:chOff x="1861105" y="3523016"/>
            <a:chExt cx="5180832" cy="460375"/>
          </a:xfrm>
        </p:grpSpPr>
        <p:sp>
          <p:nvSpPr>
            <p:cNvPr id="29" name="矩形 28"/>
            <p:cNvSpPr/>
            <p:nvPr/>
          </p:nvSpPr>
          <p:spPr>
            <a:xfrm>
              <a:off x="1861105" y="3592133"/>
              <a:ext cx="5180832" cy="346248"/>
            </a:xfrm>
            <a:prstGeom prst="rect">
              <a:avLst/>
            </a:prstGeom>
            <a:solidFill>
              <a:schemeClr val="accent1">
                <a:lumMod val="60000"/>
                <a:lumOff val="40000"/>
              </a:schemeClr>
            </a:solidFill>
          </p:spPr>
          <p:txBody>
            <a:bodyPr wrap="square">
              <a:spAutoFit/>
            </a:bodyPr>
            <a:lstStyle/>
            <a:p>
              <a:pPr algn="dist">
                <a:spcBef>
                  <a:spcPct val="0"/>
                </a:spcBef>
                <a:buFontTx/>
                <a:buNone/>
              </a:pPr>
              <a:endParaRPr lang="zh-CN" altLang="en-US" sz="2400" dirty="0">
                <a:solidFill>
                  <a:srgbClr val="FFFFFF"/>
                </a:solidFill>
                <a:effectLst>
                  <a:outerShdw blurRad="38100" dist="38100" dir="2700000" algn="tl">
                    <a:srgbClr val="000000">
                      <a:alpha val="43137"/>
                    </a:srgbClr>
                  </a:outerShdw>
                </a:effectLst>
                <a:latin typeface="华文细黑" panose="02010600040101010101" charset="-122"/>
                <a:ea typeface="字魂27号-布丁体"/>
                <a:sym typeface="华文细黑" panose="02010600040101010101" charset="-122"/>
              </a:endParaRPr>
            </a:p>
          </p:txBody>
        </p:sp>
        <p:sp>
          <p:nvSpPr>
            <p:cNvPr id="10" name="矩形 9"/>
            <p:cNvSpPr/>
            <p:nvPr/>
          </p:nvSpPr>
          <p:spPr>
            <a:xfrm>
              <a:off x="2000988" y="3523016"/>
              <a:ext cx="4785550" cy="460375"/>
            </a:xfrm>
            <a:prstGeom prst="rect">
              <a:avLst/>
            </a:prstGeom>
            <a:noFill/>
          </p:spPr>
          <p:txBody>
            <a:bodyPr wrap="square">
              <a:spAutoFit/>
            </a:bodyPr>
            <a:lstStyle/>
            <a:p>
              <a:pPr algn="ctr">
                <a:spcBef>
                  <a:spcPct val="0"/>
                </a:spcBef>
                <a:buFontTx/>
                <a:buNone/>
              </a:pPr>
              <a:r>
                <a:rPr lang="zh-CN" altLang="en-US" sz="2400" dirty="0">
                  <a:solidFill>
                    <a:srgbClr val="FFFFFF"/>
                  </a:solidFill>
                  <a:latin typeface="华文细黑" panose="02010600040101010101" charset="-122"/>
                  <a:ea typeface="字魂27号-布丁体"/>
                  <a:sym typeface="华文细黑" panose="02010600040101010101" charset="-122"/>
                </a:rPr>
                <a:t>北京出版社</a:t>
              </a:r>
              <a:endParaRPr lang="zh-CN" altLang="en-US" sz="2400" dirty="0">
                <a:solidFill>
                  <a:srgbClr val="FFFFFF"/>
                </a:solidFill>
                <a:latin typeface="华文细黑" panose="02010600040101010101" charset="-122"/>
                <a:ea typeface="字魂27号-布丁体"/>
                <a:sym typeface="华文细黑" panose="02010600040101010101" charset="-122"/>
              </a:endParaRPr>
            </a:p>
          </p:txBody>
        </p:sp>
      </p:grpSp>
      <p:grpSp>
        <p:nvGrpSpPr>
          <p:cNvPr id="2" name="组合 1"/>
          <p:cNvGrpSpPr/>
          <p:nvPr/>
        </p:nvGrpSpPr>
        <p:grpSpPr>
          <a:xfrm>
            <a:off x="83185" y="74295"/>
            <a:ext cx="2134870" cy="864870"/>
            <a:chOff x="15605" y="515"/>
            <a:chExt cx="3362" cy="1362"/>
          </a:xfrm>
        </p:grpSpPr>
        <p:grpSp>
          <p:nvGrpSpPr>
            <p:cNvPr id="17" name="组合 16"/>
            <p:cNvGrpSpPr/>
            <p:nvPr/>
          </p:nvGrpSpPr>
          <p:grpSpPr>
            <a:xfrm>
              <a:off x="17318" y="535"/>
              <a:ext cx="1438" cy="1343"/>
              <a:chOff x="6344" y="1046"/>
              <a:chExt cx="1438" cy="1343"/>
            </a:xfrm>
          </p:grpSpPr>
          <p:sp>
            <p:nvSpPr>
              <p:cNvPr id="18" name="椭圆 17"/>
              <p:cNvSpPr/>
              <p:nvPr/>
            </p:nvSpPr>
            <p:spPr>
              <a:xfrm>
                <a:off x="6344" y="1046"/>
                <a:ext cx="465" cy="460"/>
              </a:xfrm>
              <a:prstGeom prst="ellipse">
                <a:avLst/>
              </a:prstGeom>
              <a:noFill/>
              <a:ln w="41275">
                <a:solidFill>
                  <a:srgbClr val="FADB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椭圆 18"/>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0" name="组合 19"/>
            <p:cNvGrpSpPr/>
            <p:nvPr/>
          </p:nvGrpSpPr>
          <p:grpSpPr>
            <a:xfrm rot="20340000" flipH="1" flipV="1">
              <a:off x="15920" y="515"/>
              <a:ext cx="1438" cy="1343"/>
              <a:chOff x="6344" y="1046"/>
              <a:chExt cx="1438" cy="1343"/>
            </a:xfrm>
          </p:grpSpPr>
          <p:sp>
            <p:nvSpPr>
              <p:cNvPr id="5" name="椭圆 4"/>
              <p:cNvSpPr/>
              <p:nvPr/>
            </p:nvSpPr>
            <p:spPr>
              <a:xfrm>
                <a:off x="6344" y="1046"/>
                <a:ext cx="465" cy="460"/>
              </a:xfrm>
              <a:prstGeom prst="ellipse">
                <a:avLst/>
              </a:prstGeom>
              <a:noFill/>
              <a:ln w="41275">
                <a:solidFill>
                  <a:srgbClr val="CDE2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椭圆 21"/>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23" name="直接连接符 22"/>
            <p:cNvCxnSpPr/>
            <p:nvPr/>
          </p:nvCxnSpPr>
          <p:spPr>
            <a:xfrm flipH="1">
              <a:off x="15605" y="1141"/>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8505" y="995"/>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by="(-#ppt_w*2)" calcmode="lin" valueType="num">
                                      <p:cBhvr rctx="PPT">
                                        <p:cTn id="7" dur="500" autoRev="1" fill="hold">
                                          <p:stCondLst>
                                            <p:cond delay="0"/>
                                          </p:stCondLst>
                                        </p:cTn>
                                        <p:tgtEl>
                                          <p:spTgt spid="27"/>
                                        </p:tgtEl>
                                        <p:attrNameLst>
                                          <p:attrName>ppt_w</p:attrName>
                                        </p:attrNameLst>
                                      </p:cBhvr>
                                    </p:anim>
                                    <p:anim by="(#ppt_w*0.50)" calcmode="lin" valueType="num">
                                      <p:cBhvr>
                                        <p:cTn id="8" dur="500" decel="50000" autoRev="1" fill="hold">
                                          <p:stCondLst>
                                            <p:cond delay="0"/>
                                          </p:stCondLst>
                                        </p:cTn>
                                        <p:tgtEl>
                                          <p:spTgt spid="27"/>
                                        </p:tgtEl>
                                        <p:attrNameLst>
                                          <p:attrName>ppt_x</p:attrName>
                                        </p:attrNameLst>
                                      </p:cBhvr>
                                    </p:anim>
                                    <p:anim from="(-#ppt_h/2)" to="(#ppt_y)" calcmode="lin" valueType="num">
                                      <p:cBhvr>
                                        <p:cTn id="9" dur="1000" fill="hold">
                                          <p:stCondLst>
                                            <p:cond delay="0"/>
                                          </p:stCondLst>
                                        </p:cTn>
                                        <p:tgtEl>
                                          <p:spTgt spid="27"/>
                                        </p:tgtEl>
                                        <p:attrNameLst>
                                          <p:attrName>ppt_y</p:attrName>
                                        </p:attrNameLst>
                                      </p:cBhvr>
                                    </p:anim>
                                    <p:animRot by="21600000">
                                      <p:cBhvr>
                                        <p:cTn id="10" dur="1000" fill="hold">
                                          <p:stCondLst>
                                            <p:cond delay="0"/>
                                          </p:stCondLst>
                                        </p:cTn>
                                        <p:tgtEl>
                                          <p:spTgt spid="27"/>
                                        </p:tgtEl>
                                        <p:attrNameLst>
                                          <p:attrName>r</p:attrName>
                                        </p:attrNameLst>
                                      </p:cBhvr>
                                    </p:animRot>
                                  </p:childTnLst>
                                </p:cTn>
                              </p:par>
                            </p:childTnLst>
                          </p:cTn>
                        </p:par>
                        <p:par>
                          <p:cTn id="11" fill="hold">
                            <p:stCondLst>
                              <p:cond delay="1200"/>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72135" y="1393825"/>
            <a:ext cx="11087735" cy="497395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 name="文本框 3"/>
          <p:cNvSpPr txBox="1"/>
          <p:nvPr/>
        </p:nvSpPr>
        <p:spPr>
          <a:xfrm>
            <a:off x="1044575" y="1594485"/>
            <a:ext cx="10279380" cy="466153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rPr>
              <a:t>我们在观赏《江山如此多娇》这幅作品时，首先映入眼帘的是云开雪霁、旭日东升，莽莽神州大地“红妆素裹，分外妖娆”的一系列的自然景象。这些景象是画家经过筛选，抓住事物的典型形象，匠心独运所创造的画面，如近景画面的青山绿水、苍松翠石，远景的北国风光，绵延雪山，广袤原野等。这些直观形象构成了画面的表层意境。这样的直观感受决定了我们对画面意境的审美，指示出审美意境的审美导向。</a:t>
            </a:r>
            <a:endParaRPr lang="zh-CN" altLang="en-US">
              <a:latin typeface="楷体" panose="02010609060101010101" charset="-122"/>
              <a:ea typeface="楷体" panose="0201060906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rPr>
              <a:t>画作把各类大小、远近、高低起伏的自然景物和谐地统一在画面上，时间从春到冬，地域从南到北，从东到西，长城内外，大河上下不同的自然景色融为一体，蜿蜒起伏的山峦、浩瀚的东海、奔腾不息的长江、横亘南北的珠穆朗玛峰，使人产生无尽的遐想。它恢宏的气势，深远的意境和昂扬向上的风貌让观者产生无尽的美感。同时也赢得了不同民族、不同文化背景、不同文化层次人士的不同审美感受。在画家创造的有形融于无形之中，审美主体达到心理时空的扩充、思绪的漫游，审美活动才能引向无极渺远的心灵空间。</a:t>
            </a:r>
            <a:endParaRPr lang="zh-CN" altLang="en-US">
              <a:latin typeface="楷体" panose="02010609060101010101" charset="-122"/>
              <a:ea typeface="楷体" panose="02010609060101010101" charset="-122"/>
            </a:endParaRPr>
          </a:p>
        </p:txBody>
      </p:sp>
      <p:sp>
        <p:nvSpPr>
          <p:cNvPr id="13" name="文本框 12"/>
          <p:cNvSpPr txBox="1"/>
          <p:nvPr/>
        </p:nvSpPr>
        <p:spPr>
          <a:xfrm>
            <a:off x="5500370" y="51879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实例分析</a:t>
            </a:r>
            <a:endParaRPr lang="zh-CN" altLang="en-US" sz="3200">
              <a:latin typeface="方正正粗黑简体" panose="02000000000000000000" charset="-122"/>
              <a:ea typeface="方正正粗黑简体" panose="02000000000000000000" charset="-122"/>
            </a:endParaRPr>
          </a:p>
        </p:txBody>
      </p:sp>
    </p:spTree>
  </p:cSld>
  <p:clrMapOvr>
    <a:masterClrMapping/>
  </p:clrMapOvr>
  <p:transition spd="slow">
    <p:comb/>
  </p:transition>
  <p:timing>
    <p:tnLst>
      <p:par>
        <p:cTn id="1" dur="indefinite" restart="never" nodeType="tmRoot"/>
      </p:par>
    </p:tnLst>
    <p:bldLst>
      <p:bldP spid="4" grpId="1"/>
      <p:bldP spid="5"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72135" y="1793875"/>
            <a:ext cx="11087735" cy="414972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 name="文本框 3"/>
          <p:cNvSpPr txBox="1"/>
          <p:nvPr/>
        </p:nvSpPr>
        <p:spPr>
          <a:xfrm>
            <a:off x="1177925" y="2121535"/>
            <a:ext cx="10003155" cy="3415030"/>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rPr>
              <a:t>《兰亭序》的文与书俱佳，相得益彰，宛若天成，堪称双璧，是内容与形式完美和谐的典范。通篇序在结构上貌似平正，实则在细微处极尽变化之能事。不求对称的形式美，专门强调揖让的内在呼应；不求均匀的稳定而强调对比的视觉冲击。总体布局错落有致，疏密相宜，呈现出断续之美。这幅书法中还有一个很值得学习的特点：二十多个“之”字，字字不同，形态各异，但这绝不是作者的胡乱涂抹，而是前后连带紧密、浑然天成的神来之笔，令人回味无穷。</a:t>
            </a:r>
            <a:endParaRPr lang="zh-CN" altLang="en-US">
              <a:latin typeface="楷体" panose="02010609060101010101" charset="-122"/>
              <a:ea typeface="楷体" panose="0201060906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rPr>
              <a:t>作品的精妙之处更在于笔墨之中融入的人生感怀。作者置身“崇山峻岭、茂林修竹”之间，将人与自然融合在一起，发出世事无常的感叹。自然形态的美和人的情感之美自然结合，落笔如行云流水，进入书法的最高境界。</a:t>
            </a:r>
            <a:endParaRPr lang="zh-CN" altLang="en-US">
              <a:latin typeface="楷体" panose="02010609060101010101" charset="-122"/>
              <a:ea typeface="楷体" panose="02010609060101010101" charset="-122"/>
            </a:endParaRPr>
          </a:p>
        </p:txBody>
      </p:sp>
      <p:sp>
        <p:nvSpPr>
          <p:cNvPr id="13" name="文本框 12"/>
          <p:cNvSpPr txBox="1"/>
          <p:nvPr/>
        </p:nvSpPr>
        <p:spPr>
          <a:xfrm>
            <a:off x="5500370" y="91884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实例分析</a:t>
            </a:r>
            <a:endParaRPr lang="zh-CN" altLang="en-US" sz="3200">
              <a:latin typeface="方正正粗黑简体" panose="02000000000000000000" charset="-122"/>
              <a:ea typeface="方正正粗黑简体" panose="02000000000000000000" charset="-122"/>
            </a:endParaRPr>
          </a:p>
        </p:txBody>
      </p:sp>
    </p:spTree>
  </p:cSld>
  <p:clrMapOvr>
    <a:masterClrMapping/>
  </p:clrMapOvr>
  <p:transition spd="slow">
    <p:comb/>
  </p:transition>
  <p:timing>
    <p:tnLst>
      <p:par>
        <p:cTn id="1" dur="indefinite" restart="never" nodeType="tmRoot"/>
      </p:par>
    </p:tnLst>
    <p:bldLst>
      <p:bldP spid="4" grpId="1"/>
      <p:bldP spid="5"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72135" y="1393825"/>
            <a:ext cx="11087735" cy="441769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 name="文本框 3"/>
          <p:cNvSpPr txBox="1"/>
          <p:nvPr/>
        </p:nvSpPr>
        <p:spPr>
          <a:xfrm>
            <a:off x="899795" y="1751965"/>
            <a:ext cx="5344795" cy="3415030"/>
          </a:xfrm>
          <a:prstGeom prst="rect">
            <a:avLst/>
          </a:prstGeom>
          <a:noFill/>
        </p:spPr>
        <p:txBody>
          <a:bodyPr wrap="square" rtlCol="0" anchor="t">
            <a:spAutoFit/>
          </a:bodyPr>
          <a:p>
            <a:pPr indent="0" algn="just" fontAlgn="auto">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我国山水画审美的起点和着眼点有三个方面，即“道、象、意”。如《千里江山图》（图 8-3）那样，它要求审美者从山水画的象体现出意。“道”作为山水画追求的道德精神，有超出个人以及事物的精神特征。我国山水画最高的审美取向是对道的追求体悟。山水画可以作为儒家思想精神的象征，也是文人骚客价值态度的一种表现方法。山水画的创造、鉴赏可以满足文人对自身的畅神和陶冶。</a:t>
            </a:r>
            <a:endParaRPr lang="zh-CN" altLang="en-US">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5500370" y="51879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审美认知</a:t>
            </a:r>
            <a:endParaRPr lang="zh-CN" altLang="en-US" sz="3200">
              <a:latin typeface="方正正粗黑简体" panose="02000000000000000000" charset="-122"/>
              <a:ea typeface="方正正粗黑简体" panose="02000000000000000000" charset="-122"/>
            </a:endParaRPr>
          </a:p>
        </p:txBody>
      </p:sp>
      <p:pic>
        <p:nvPicPr>
          <p:cNvPr id="2" name="图片 1"/>
          <p:cNvPicPr>
            <a:picLocks noChangeAspect="1"/>
          </p:cNvPicPr>
          <p:nvPr/>
        </p:nvPicPr>
        <p:blipFill>
          <a:blip r:embed="rId1"/>
          <a:stretch>
            <a:fillRect/>
          </a:stretch>
        </p:blipFill>
        <p:spPr>
          <a:xfrm>
            <a:off x="6333490" y="2038350"/>
            <a:ext cx="5144135" cy="3128645"/>
          </a:xfrm>
          <a:prstGeom prst="rect">
            <a:avLst/>
          </a:prstGeom>
        </p:spPr>
      </p:pic>
    </p:spTree>
  </p:cSld>
  <p:clrMapOvr>
    <a:masterClrMapping/>
  </p:clrMapOvr>
  <p:transition spd="slow">
    <p:comb/>
  </p:transition>
  <p:timing>
    <p:tnLst>
      <p:par>
        <p:cTn id="1" dur="indefinite" restart="never" nodeType="tmRoot"/>
      </p:par>
    </p:tnLst>
    <p:bldLst>
      <p:bldP spid="4" grpId="1"/>
      <p:bldP spid="5"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397000" y="1153160"/>
            <a:ext cx="9842500" cy="483743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13" name="文本框 12"/>
          <p:cNvSpPr txBox="1"/>
          <p:nvPr/>
        </p:nvSpPr>
        <p:spPr>
          <a:xfrm>
            <a:off x="5527675" y="37338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思维导图</a:t>
            </a:r>
            <a:endParaRPr lang="zh-CN" altLang="en-US" sz="3200">
              <a:latin typeface="方正正粗黑简体" panose="02000000000000000000" charset="-122"/>
              <a:ea typeface="方正正粗黑简体" panose="02000000000000000000" charset="-122"/>
            </a:endParaRPr>
          </a:p>
        </p:txBody>
      </p:sp>
      <p:pic>
        <p:nvPicPr>
          <p:cNvPr id="3" name="图片 2"/>
          <p:cNvPicPr>
            <a:picLocks noChangeAspect="1"/>
          </p:cNvPicPr>
          <p:nvPr/>
        </p:nvPicPr>
        <p:blipFill>
          <a:blip r:embed="rId1"/>
          <a:stretch>
            <a:fillRect/>
          </a:stretch>
        </p:blipFill>
        <p:spPr>
          <a:xfrm>
            <a:off x="2788920" y="1562100"/>
            <a:ext cx="7058025" cy="3733800"/>
          </a:xfrm>
          <a:prstGeom prst="rect">
            <a:avLst/>
          </a:prstGeom>
        </p:spPr>
      </p:pic>
    </p:spTree>
  </p:cSld>
  <p:clrMapOvr>
    <a:masterClrMapping/>
  </p:clrMapOvr>
  <p:transition spd="slow">
    <p:comb/>
  </p:transition>
  <p:timing>
    <p:tnLst>
      <p:par>
        <p:cTn id="1" dur="indefinite" restart="never" nodeType="tmRoot"/>
      </p:par>
    </p:tnLst>
    <p:bldLst>
      <p:bldP spid="5"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397000" y="1976755"/>
            <a:ext cx="9842500" cy="4013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581820"/>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开展班级书法比赛活动</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13" name="文本框 12"/>
          <p:cNvSpPr txBox="1"/>
          <p:nvPr/>
        </p:nvSpPr>
        <p:spPr>
          <a:xfrm>
            <a:off x="9305925" y="132715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实践活动</a:t>
            </a:r>
            <a:endParaRPr lang="zh-CN" altLang="en-US" sz="3200">
              <a:latin typeface="方正正粗黑简体" panose="02000000000000000000" charset="-122"/>
              <a:ea typeface="方正正粗黑简体" panose="02000000000000000000" charset="-122"/>
            </a:endParaRPr>
          </a:p>
        </p:txBody>
      </p:sp>
      <p:grpSp>
        <p:nvGrpSpPr>
          <p:cNvPr id="2" name="组合 39"/>
          <p:cNvGrpSpPr/>
          <p:nvPr/>
        </p:nvGrpSpPr>
        <p:grpSpPr>
          <a:xfrm>
            <a:off x="2057956" y="2897873"/>
            <a:ext cx="779057" cy="600075"/>
            <a:chOff x="4525013" y="1808163"/>
            <a:chExt cx="1782762" cy="1373187"/>
          </a:xfrm>
          <a:solidFill>
            <a:schemeClr val="accent1"/>
          </a:solidFill>
        </p:grpSpPr>
        <p:sp>
          <p:nvSpPr>
            <p:cNvPr id="6" name="Freeform 8"/>
            <p:cNvSpPr/>
            <p:nvPr/>
          </p:nvSpPr>
          <p:spPr bwMode="auto">
            <a:xfrm>
              <a:off x="4525013" y="1808163"/>
              <a:ext cx="1187450" cy="1373187"/>
            </a:xfrm>
            <a:custGeom>
              <a:avLst/>
              <a:gdLst>
                <a:gd name="T0" fmla="*/ 0 w 1240"/>
                <a:gd name="T1" fmla="*/ 0 h 1434"/>
                <a:gd name="T2" fmla="*/ 1136953689 w 1240"/>
                <a:gd name="T3" fmla="*/ 658313892 h 1434"/>
                <a:gd name="T4" fmla="*/ 0 w 1240"/>
                <a:gd name="T5" fmla="*/ 1314793994 h 1434"/>
                <a:gd name="T6" fmla="*/ 305326912 w 1240"/>
                <a:gd name="T7" fmla="*/ 658313892 h 1434"/>
                <a:gd name="T8" fmla="*/ 0 w 1240"/>
                <a:gd name="T9" fmla="*/ 0 h 14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0" h="1434">
                  <a:moveTo>
                    <a:pt x="0" y="0"/>
                  </a:moveTo>
                  <a:lnTo>
                    <a:pt x="1240" y="718"/>
                  </a:lnTo>
                  <a:lnTo>
                    <a:pt x="0" y="1434"/>
                  </a:lnTo>
                  <a:lnTo>
                    <a:pt x="333"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7" name="Freeform 9"/>
            <p:cNvSpPr/>
            <p:nvPr/>
          </p:nvSpPr>
          <p:spPr bwMode="auto">
            <a:xfrm>
              <a:off x="5120325" y="1808163"/>
              <a:ext cx="1187450" cy="1373187"/>
            </a:xfrm>
            <a:custGeom>
              <a:avLst/>
              <a:gdLst>
                <a:gd name="T0" fmla="*/ 0 w 1240"/>
                <a:gd name="T1" fmla="*/ 0 h 1434"/>
                <a:gd name="T2" fmla="*/ 99942112 w 1240"/>
                <a:gd name="T3" fmla="*/ 214547541 h 1434"/>
                <a:gd name="T4" fmla="*/ 866469816 w 1240"/>
                <a:gd name="T5" fmla="*/ 658313892 h 1434"/>
                <a:gd name="T6" fmla="*/ 99942112 w 1240"/>
                <a:gd name="T7" fmla="*/ 1100246453 h 1434"/>
                <a:gd name="T8" fmla="*/ 0 w 1240"/>
                <a:gd name="T9" fmla="*/ 1314793994 h 1434"/>
                <a:gd name="T10" fmla="*/ 1136954646 w 1240"/>
                <a:gd name="T11" fmla="*/ 658313892 h 1434"/>
                <a:gd name="T12" fmla="*/ 0 w 1240"/>
                <a:gd name="T13" fmla="*/ 0 h 14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40" h="1434">
                  <a:moveTo>
                    <a:pt x="0" y="0"/>
                  </a:moveTo>
                  <a:lnTo>
                    <a:pt x="109" y="234"/>
                  </a:lnTo>
                  <a:lnTo>
                    <a:pt x="945" y="718"/>
                  </a:lnTo>
                  <a:lnTo>
                    <a:pt x="109" y="1200"/>
                  </a:lnTo>
                  <a:lnTo>
                    <a:pt x="0" y="1434"/>
                  </a:lnTo>
                  <a:lnTo>
                    <a:pt x="1240"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8" name="Freeform 21"/>
            <p:cNvSpPr/>
            <p:nvPr/>
          </p:nvSpPr>
          <p:spPr bwMode="auto">
            <a:xfrm>
              <a:off x="5220338" y="2398713"/>
              <a:ext cx="211137" cy="209550"/>
            </a:xfrm>
            <a:custGeom>
              <a:avLst/>
              <a:gdLst>
                <a:gd name="T0" fmla="*/ 165266259 w 129"/>
                <a:gd name="T1" fmla="*/ 0 h 128"/>
                <a:gd name="T2" fmla="*/ 63974511 w 129"/>
                <a:gd name="T3" fmla="*/ 47967305 h 128"/>
                <a:gd name="T4" fmla="*/ 63974511 w 129"/>
                <a:gd name="T5" fmla="*/ 277142972 h 128"/>
                <a:gd name="T6" fmla="*/ 295881500 w 129"/>
                <a:gd name="T7" fmla="*/ 277142972 h 128"/>
                <a:gd name="T8" fmla="*/ 343861974 w 129"/>
                <a:gd name="T9" fmla="*/ 175879571 h 128"/>
                <a:gd name="T10" fmla="*/ 165266259 w 129"/>
                <a:gd name="T11" fmla="*/ 175879571 h 128"/>
                <a:gd name="T12" fmla="*/ 165266259 w 129"/>
                <a:gd name="T13" fmla="*/ 0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 h="128">
                  <a:moveTo>
                    <a:pt x="62" y="0"/>
                  </a:moveTo>
                  <a:cubicBezTo>
                    <a:pt x="48" y="1"/>
                    <a:pt x="35" y="7"/>
                    <a:pt x="24" y="18"/>
                  </a:cubicBezTo>
                  <a:cubicBezTo>
                    <a:pt x="0" y="42"/>
                    <a:pt x="0" y="80"/>
                    <a:pt x="24" y="104"/>
                  </a:cubicBezTo>
                  <a:cubicBezTo>
                    <a:pt x="48" y="128"/>
                    <a:pt x="87" y="128"/>
                    <a:pt x="111" y="104"/>
                  </a:cubicBezTo>
                  <a:cubicBezTo>
                    <a:pt x="122" y="94"/>
                    <a:pt x="127" y="80"/>
                    <a:pt x="129" y="66"/>
                  </a:cubicBezTo>
                  <a:cubicBezTo>
                    <a:pt x="62" y="66"/>
                    <a:pt x="62" y="66"/>
                    <a:pt x="62" y="66"/>
                  </a:cubicBezTo>
                  <a:lnTo>
                    <a:pt x="6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sp>
          <p:nvSpPr>
            <p:cNvPr id="9" name="Freeform 22"/>
            <p:cNvSpPr/>
            <p:nvPr/>
          </p:nvSpPr>
          <p:spPr bwMode="auto">
            <a:xfrm>
              <a:off x="5337813" y="2381250"/>
              <a:ext cx="109537" cy="109538"/>
            </a:xfrm>
            <a:custGeom>
              <a:avLst/>
              <a:gdLst>
                <a:gd name="T0" fmla="*/ 126971102 w 68"/>
                <a:gd name="T1" fmla="*/ 51824361 h 68"/>
                <a:gd name="T2" fmla="*/ 0 w 68"/>
                <a:gd name="T3" fmla="*/ 5182114 h 68"/>
                <a:gd name="T4" fmla="*/ 0 w 68"/>
                <a:gd name="T5" fmla="*/ 176203149 h 68"/>
                <a:gd name="T6" fmla="*/ 171022695 w 68"/>
                <a:gd name="T7" fmla="*/ 176203149 h 68"/>
                <a:gd name="T8" fmla="*/ 126971102 w 68"/>
                <a:gd name="T9" fmla="*/ 51824361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68">
                  <a:moveTo>
                    <a:pt x="49" y="20"/>
                  </a:moveTo>
                  <a:cubicBezTo>
                    <a:pt x="35" y="6"/>
                    <a:pt x="18" y="0"/>
                    <a:pt x="0" y="2"/>
                  </a:cubicBezTo>
                  <a:cubicBezTo>
                    <a:pt x="0" y="68"/>
                    <a:pt x="0" y="68"/>
                    <a:pt x="0" y="68"/>
                  </a:cubicBezTo>
                  <a:cubicBezTo>
                    <a:pt x="66" y="68"/>
                    <a:pt x="66" y="68"/>
                    <a:pt x="66" y="68"/>
                  </a:cubicBezTo>
                  <a:cubicBezTo>
                    <a:pt x="68" y="51"/>
                    <a:pt x="62" y="33"/>
                    <a:pt x="4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grpSp>
      <p:grpSp>
        <p:nvGrpSpPr>
          <p:cNvPr id="11" name="组合 39"/>
          <p:cNvGrpSpPr/>
          <p:nvPr/>
        </p:nvGrpSpPr>
        <p:grpSpPr>
          <a:xfrm>
            <a:off x="2101052" y="4130018"/>
            <a:ext cx="779057" cy="600075"/>
            <a:chOff x="4525013" y="1808163"/>
            <a:chExt cx="1782762" cy="1373187"/>
          </a:xfrm>
          <a:solidFill>
            <a:schemeClr val="accent2"/>
          </a:solidFill>
        </p:grpSpPr>
        <p:sp>
          <p:nvSpPr>
            <p:cNvPr id="12" name="Freeform 8"/>
            <p:cNvSpPr/>
            <p:nvPr/>
          </p:nvSpPr>
          <p:spPr bwMode="auto">
            <a:xfrm>
              <a:off x="4525013" y="1808163"/>
              <a:ext cx="1187450" cy="1373187"/>
            </a:xfrm>
            <a:custGeom>
              <a:avLst/>
              <a:gdLst>
                <a:gd name="T0" fmla="*/ 0 w 1240"/>
                <a:gd name="T1" fmla="*/ 0 h 1434"/>
                <a:gd name="T2" fmla="*/ 1136953689 w 1240"/>
                <a:gd name="T3" fmla="*/ 658313892 h 1434"/>
                <a:gd name="T4" fmla="*/ 0 w 1240"/>
                <a:gd name="T5" fmla="*/ 1314793994 h 1434"/>
                <a:gd name="T6" fmla="*/ 305326912 w 1240"/>
                <a:gd name="T7" fmla="*/ 658313892 h 1434"/>
                <a:gd name="T8" fmla="*/ 0 w 1240"/>
                <a:gd name="T9" fmla="*/ 0 h 14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0" h="1434">
                  <a:moveTo>
                    <a:pt x="0" y="0"/>
                  </a:moveTo>
                  <a:lnTo>
                    <a:pt x="1240" y="718"/>
                  </a:lnTo>
                  <a:lnTo>
                    <a:pt x="0" y="1434"/>
                  </a:lnTo>
                  <a:lnTo>
                    <a:pt x="333"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10" name="Freeform 9"/>
            <p:cNvSpPr/>
            <p:nvPr/>
          </p:nvSpPr>
          <p:spPr bwMode="auto">
            <a:xfrm>
              <a:off x="5120325" y="1808163"/>
              <a:ext cx="1187450" cy="1373187"/>
            </a:xfrm>
            <a:custGeom>
              <a:avLst/>
              <a:gdLst>
                <a:gd name="T0" fmla="*/ 0 w 1240"/>
                <a:gd name="T1" fmla="*/ 0 h 1434"/>
                <a:gd name="T2" fmla="*/ 99942112 w 1240"/>
                <a:gd name="T3" fmla="*/ 214547541 h 1434"/>
                <a:gd name="T4" fmla="*/ 866469816 w 1240"/>
                <a:gd name="T5" fmla="*/ 658313892 h 1434"/>
                <a:gd name="T6" fmla="*/ 99942112 w 1240"/>
                <a:gd name="T7" fmla="*/ 1100246453 h 1434"/>
                <a:gd name="T8" fmla="*/ 0 w 1240"/>
                <a:gd name="T9" fmla="*/ 1314793994 h 1434"/>
                <a:gd name="T10" fmla="*/ 1136954646 w 1240"/>
                <a:gd name="T11" fmla="*/ 658313892 h 1434"/>
                <a:gd name="T12" fmla="*/ 0 w 1240"/>
                <a:gd name="T13" fmla="*/ 0 h 14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40" h="1434">
                  <a:moveTo>
                    <a:pt x="0" y="0"/>
                  </a:moveTo>
                  <a:lnTo>
                    <a:pt x="109" y="234"/>
                  </a:lnTo>
                  <a:lnTo>
                    <a:pt x="945" y="718"/>
                  </a:lnTo>
                  <a:lnTo>
                    <a:pt x="109" y="1200"/>
                  </a:lnTo>
                  <a:lnTo>
                    <a:pt x="0" y="1434"/>
                  </a:lnTo>
                  <a:lnTo>
                    <a:pt x="1240"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14" name="Freeform 21"/>
            <p:cNvSpPr/>
            <p:nvPr/>
          </p:nvSpPr>
          <p:spPr bwMode="auto">
            <a:xfrm>
              <a:off x="5220338" y="2398713"/>
              <a:ext cx="211137" cy="209550"/>
            </a:xfrm>
            <a:custGeom>
              <a:avLst/>
              <a:gdLst>
                <a:gd name="T0" fmla="*/ 165266259 w 129"/>
                <a:gd name="T1" fmla="*/ 0 h 128"/>
                <a:gd name="T2" fmla="*/ 63974511 w 129"/>
                <a:gd name="T3" fmla="*/ 47967305 h 128"/>
                <a:gd name="T4" fmla="*/ 63974511 w 129"/>
                <a:gd name="T5" fmla="*/ 277142972 h 128"/>
                <a:gd name="T6" fmla="*/ 295881500 w 129"/>
                <a:gd name="T7" fmla="*/ 277142972 h 128"/>
                <a:gd name="T8" fmla="*/ 343861974 w 129"/>
                <a:gd name="T9" fmla="*/ 175879571 h 128"/>
                <a:gd name="T10" fmla="*/ 165266259 w 129"/>
                <a:gd name="T11" fmla="*/ 175879571 h 128"/>
                <a:gd name="T12" fmla="*/ 165266259 w 129"/>
                <a:gd name="T13" fmla="*/ 0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 h="128">
                  <a:moveTo>
                    <a:pt x="62" y="0"/>
                  </a:moveTo>
                  <a:cubicBezTo>
                    <a:pt x="48" y="1"/>
                    <a:pt x="35" y="7"/>
                    <a:pt x="24" y="18"/>
                  </a:cubicBezTo>
                  <a:cubicBezTo>
                    <a:pt x="0" y="42"/>
                    <a:pt x="0" y="80"/>
                    <a:pt x="24" y="104"/>
                  </a:cubicBezTo>
                  <a:cubicBezTo>
                    <a:pt x="48" y="128"/>
                    <a:pt x="87" y="128"/>
                    <a:pt x="111" y="104"/>
                  </a:cubicBezTo>
                  <a:cubicBezTo>
                    <a:pt x="122" y="94"/>
                    <a:pt x="127" y="80"/>
                    <a:pt x="129" y="66"/>
                  </a:cubicBezTo>
                  <a:cubicBezTo>
                    <a:pt x="62" y="66"/>
                    <a:pt x="62" y="66"/>
                    <a:pt x="62" y="66"/>
                  </a:cubicBezTo>
                  <a:lnTo>
                    <a:pt x="6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sp>
          <p:nvSpPr>
            <p:cNvPr id="15" name="Freeform 22"/>
            <p:cNvSpPr/>
            <p:nvPr/>
          </p:nvSpPr>
          <p:spPr bwMode="auto">
            <a:xfrm>
              <a:off x="5337813" y="2381250"/>
              <a:ext cx="109537" cy="109538"/>
            </a:xfrm>
            <a:custGeom>
              <a:avLst/>
              <a:gdLst>
                <a:gd name="T0" fmla="*/ 126971102 w 68"/>
                <a:gd name="T1" fmla="*/ 51824361 h 68"/>
                <a:gd name="T2" fmla="*/ 0 w 68"/>
                <a:gd name="T3" fmla="*/ 5182114 h 68"/>
                <a:gd name="T4" fmla="*/ 0 w 68"/>
                <a:gd name="T5" fmla="*/ 176203149 h 68"/>
                <a:gd name="T6" fmla="*/ 171022695 w 68"/>
                <a:gd name="T7" fmla="*/ 176203149 h 68"/>
                <a:gd name="T8" fmla="*/ 126971102 w 68"/>
                <a:gd name="T9" fmla="*/ 51824361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68">
                  <a:moveTo>
                    <a:pt x="49" y="20"/>
                  </a:moveTo>
                  <a:cubicBezTo>
                    <a:pt x="35" y="6"/>
                    <a:pt x="18" y="0"/>
                    <a:pt x="0" y="2"/>
                  </a:cubicBezTo>
                  <a:cubicBezTo>
                    <a:pt x="0" y="68"/>
                    <a:pt x="0" y="68"/>
                    <a:pt x="0" y="68"/>
                  </a:cubicBezTo>
                  <a:cubicBezTo>
                    <a:pt x="66" y="68"/>
                    <a:pt x="66" y="68"/>
                    <a:pt x="66" y="68"/>
                  </a:cubicBezTo>
                  <a:cubicBezTo>
                    <a:pt x="68" y="51"/>
                    <a:pt x="62" y="33"/>
                    <a:pt x="4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grpSp>
      <p:sp>
        <p:nvSpPr>
          <p:cNvPr id="16" name="1"/>
          <p:cNvSpPr/>
          <p:nvPr>
            <p:custDataLst>
              <p:tags r:id="rId1"/>
            </p:custDataLst>
          </p:nvPr>
        </p:nvSpPr>
        <p:spPr>
          <a:xfrm>
            <a:off x="3155315" y="2710816"/>
            <a:ext cx="7458710" cy="922655"/>
          </a:xfrm>
          <a:prstGeom prst="rect">
            <a:avLst/>
          </a:prstGeom>
          <a:ln w="12700">
            <a:miter lim="400000"/>
          </a:ln>
        </p:spPr>
        <p:txBody>
          <a:bodyPr wrap="square" lIns="19050" tIns="19050" rIns="19050" bIns="19050" anchor="ctr">
            <a:spAutoFit/>
          </a:bodyPr>
          <a:lstStyle>
            <a:lvl1pPr algn="l">
              <a:lnSpc>
                <a:spcPct val="130000"/>
              </a:lnSpc>
              <a:defRPr sz="2400">
                <a:solidFill>
                  <a:srgbClr val="53585F"/>
                </a:solidFill>
                <a:latin typeface="Lato Light"/>
                <a:ea typeface="Lato Light"/>
                <a:cs typeface="Lato Light"/>
                <a:sym typeface="Lato Light"/>
              </a:defRPr>
            </a:lvl1pPr>
          </a:lstStyle>
          <a:p>
            <a:pPr algn="just">
              <a:lnSpc>
                <a:spcPct val="120000"/>
              </a:lnSpc>
              <a:spcBef>
                <a:spcPts val="0"/>
              </a:spcBef>
              <a:spcAft>
                <a:spcPts val="0"/>
              </a:spcAft>
            </a:pPr>
            <a:r>
              <a:rPr lang="zh-CN" altLang="en-US" sz="1600" b="1" dirty="0">
                <a:solidFill>
                  <a:schemeClr val="tx1">
                    <a:lumMod val="65000"/>
                    <a:lumOff val="35000"/>
                  </a:schemeClr>
                </a:solidFill>
                <a:latin typeface="微软雅黑" panose="020B0503020204020204" charset="-122"/>
                <a:ea typeface="微软雅黑" panose="020B0503020204020204" charset="-122"/>
              </a:rPr>
              <a:t>活动目标</a:t>
            </a:r>
            <a:endParaRPr lang="zh-CN" altLang="en-US" sz="1600" b="1" dirty="0">
              <a:solidFill>
                <a:schemeClr val="tx1">
                  <a:lumMod val="65000"/>
                  <a:lumOff val="35000"/>
                </a:schemeClr>
              </a:solidFill>
              <a:latin typeface="微软雅黑" panose="020B0503020204020204" charset="-122"/>
              <a:ea typeface="微软雅黑" panose="020B0503020204020204" charset="-122"/>
            </a:endParaRPr>
          </a:p>
          <a:p>
            <a:pPr algn="just">
              <a:lnSpc>
                <a:spcPct val="120000"/>
              </a:lnSpc>
              <a:spcBef>
                <a:spcPts val="0"/>
              </a:spcBef>
              <a:spcAft>
                <a:spcPts val="0"/>
              </a:spcAft>
            </a:pPr>
            <a:r>
              <a:rPr lang="zh-CN" altLang="en-US" sz="1600" dirty="0">
                <a:solidFill>
                  <a:schemeClr val="tx1">
                    <a:lumMod val="65000"/>
                    <a:lumOff val="35000"/>
                  </a:schemeClr>
                </a:solidFill>
                <a:latin typeface="微软雅黑" panose="020B0503020204020204" charset="-122"/>
                <a:ea typeface="微软雅黑" panose="020B0503020204020204" charset="-122"/>
              </a:rPr>
              <a:t>通过开展班级书法比赛活动，掌握欣赏书法的审美方法，增强学生个人修养，激发学生学习书法的兴趣，传承中国书法艺术。</a:t>
            </a:r>
            <a:endParaRPr lang="zh-CN" altLang="en-US" sz="1600" dirty="0">
              <a:solidFill>
                <a:schemeClr val="tx1">
                  <a:lumMod val="65000"/>
                  <a:lumOff val="35000"/>
                </a:schemeClr>
              </a:solidFill>
              <a:latin typeface="微软雅黑" panose="020B0503020204020204" charset="-122"/>
              <a:ea typeface="微软雅黑" panose="020B0503020204020204" charset="-122"/>
            </a:endParaRPr>
          </a:p>
        </p:txBody>
      </p:sp>
      <p:sp>
        <p:nvSpPr>
          <p:cNvPr id="17" name="1"/>
          <p:cNvSpPr/>
          <p:nvPr>
            <p:custDataLst>
              <p:tags r:id="rId2"/>
            </p:custDataLst>
          </p:nvPr>
        </p:nvSpPr>
        <p:spPr>
          <a:xfrm>
            <a:off x="3154680" y="4168140"/>
            <a:ext cx="7713980" cy="922655"/>
          </a:xfrm>
          <a:prstGeom prst="rect">
            <a:avLst/>
          </a:prstGeom>
          <a:ln w="12700">
            <a:miter lim="400000"/>
          </a:ln>
        </p:spPr>
        <p:txBody>
          <a:bodyPr wrap="square" lIns="19050" tIns="19050" rIns="19050" bIns="19050" anchor="ctr">
            <a:spAutoFit/>
          </a:bodyPr>
          <a:lstStyle>
            <a:lvl1pPr algn="l">
              <a:lnSpc>
                <a:spcPct val="130000"/>
              </a:lnSpc>
              <a:defRPr sz="2400">
                <a:solidFill>
                  <a:srgbClr val="53585F"/>
                </a:solidFill>
                <a:latin typeface="Lato Light"/>
                <a:ea typeface="Lato Light"/>
                <a:cs typeface="Lato Light"/>
                <a:sym typeface="Lato Light"/>
              </a:defRPr>
            </a:lvl1pPr>
          </a:lstStyle>
          <a:p>
            <a:pPr>
              <a:lnSpc>
                <a:spcPct val="120000"/>
              </a:lnSpc>
              <a:spcBef>
                <a:spcPts val="0"/>
              </a:spcBef>
              <a:spcAft>
                <a:spcPts val="0"/>
              </a:spcAft>
            </a:pPr>
            <a:r>
              <a:rPr lang="zh-CN" altLang="en-US" sz="16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活动描述</a:t>
            </a:r>
            <a:endParaRPr lang="zh-CN" altLang="en-US" sz="16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a:p>
            <a:pPr>
              <a:lnSpc>
                <a:spcPct val="120000"/>
              </a:lnSpc>
              <a:spcBef>
                <a:spcPts val="0"/>
              </a:spcBef>
              <a:spcAft>
                <a:spcPts val="0"/>
              </a:spcAft>
            </a:pPr>
            <a:r>
              <a:rPr lang="zh-CN" altLang="en-US" sz="16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临摹字帖，学生完成后，分组进行交流，评阅。每组推选出优秀作品供全班同学欣赏，并分析作品的优点，写出推荐理由。</a:t>
            </a:r>
            <a:endParaRPr lang="zh-CN" altLang="en-US" sz="16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up)">
                                      <p:cBhvr>
                                        <p:cTn id="15" dur="500"/>
                                        <p:tgtEl>
                                          <p:spTgt spid="16"/>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up)">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1" animBg="1"/>
      <p:bldP spid="5" grpId="1" animBg="1"/>
      <p:bldP spid="16" grpId="0" animBg="1"/>
      <p:bldP spid="1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229" y="5982129"/>
            <a:ext cx="12192000" cy="1787302"/>
          </a:xfrm>
          <a:prstGeom prst="rect">
            <a:avLst/>
          </a:prstGeom>
          <a:noFill/>
        </p:spPr>
      </p:pic>
      <p:sp>
        <p:nvSpPr>
          <p:cNvPr id="21" name="TextBox 76"/>
          <p:cNvSpPr txBox="1"/>
          <p:nvPr/>
        </p:nvSpPr>
        <p:spPr>
          <a:xfrm>
            <a:off x="4815647" y="456725"/>
            <a:ext cx="5451229" cy="583565"/>
          </a:xfrm>
          <a:prstGeom prst="rect">
            <a:avLst/>
          </a:prstGeom>
          <a:noFill/>
          <a:effectLst/>
        </p:spPr>
        <p:txBody>
          <a:bodyPr wrap="square" rtlCol="0">
            <a:spAutoFit/>
          </a:bodyPr>
          <a:p>
            <a:pPr algn="ctr">
              <a:buClrTx/>
              <a:buSzTx/>
              <a:buFontTx/>
            </a:pPr>
            <a:r>
              <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第 </a:t>
            </a:r>
            <a:r>
              <a:rPr lang="en-US" altLang="zh-CN"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26</a:t>
            </a:r>
            <a:r>
              <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 课　　建筑和雕塑审美</a:t>
            </a:r>
            <a:endPar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endParaRPr>
          </a:p>
        </p:txBody>
      </p:sp>
      <p:sp>
        <p:nvSpPr>
          <p:cNvPr id="4" name="矩形 3"/>
          <p:cNvSpPr/>
          <p:nvPr>
            <p:custDataLst>
              <p:tags r:id="rId3"/>
            </p:custDataLst>
          </p:nvPr>
        </p:nvSpPr>
        <p:spPr>
          <a:xfrm>
            <a:off x="4210050" y="2139950"/>
            <a:ext cx="2985135" cy="398780"/>
          </a:xfrm>
          <a:prstGeom prst="rect">
            <a:avLst/>
          </a:prstGeom>
        </p:spPr>
        <p:txBody>
          <a:bodyPr wrap="square">
            <a:spAutoFit/>
          </a:bodyPr>
          <a:p>
            <a:pPr algn="l"/>
            <a:r>
              <a:rPr lang="zh-CN" altLang="en-US" sz="2000" dirty="0">
                <a:latin typeface="微软雅黑" panose="020B0503020204020204" charset="-122"/>
                <a:ea typeface="微软雅黑" panose="020B0503020204020204" charset="-122"/>
                <a:cs typeface="+mn-ea"/>
              </a:rPr>
              <a:t>学习目标</a:t>
            </a:r>
            <a:endParaRPr lang="zh-CN" altLang="en-US" sz="2000" dirty="0">
              <a:latin typeface="微软雅黑" panose="020B0503020204020204" charset="-122"/>
              <a:ea typeface="微软雅黑" panose="020B0503020204020204" charset="-122"/>
              <a:cs typeface="+mn-ea"/>
            </a:endParaRPr>
          </a:p>
        </p:txBody>
      </p:sp>
      <p:grpSp>
        <p:nvGrpSpPr>
          <p:cNvPr id="48" name="组合 47"/>
          <p:cNvGrpSpPr/>
          <p:nvPr>
            <p:custDataLst>
              <p:tags r:id="rId4"/>
            </p:custDataLst>
          </p:nvPr>
        </p:nvGrpSpPr>
        <p:grpSpPr>
          <a:xfrm>
            <a:off x="4346095" y="2788691"/>
            <a:ext cx="1228997" cy="1304543"/>
            <a:chOff x="748600" y="1708351"/>
            <a:chExt cx="1083469" cy="1083470"/>
          </a:xfrm>
        </p:grpSpPr>
        <p:sp>
          <p:nvSpPr>
            <p:cNvPr id="5" name="任意多边形 4"/>
            <p:cNvSpPr/>
            <p:nvPr>
              <p:custDataLst>
                <p:tags r:id="rId5"/>
              </p:custDataLst>
            </p:nvPr>
          </p:nvSpPr>
          <p:spPr>
            <a:xfrm>
              <a:off x="748600" y="1825304"/>
              <a:ext cx="1005238" cy="966517"/>
            </a:xfrm>
            <a:custGeom>
              <a:avLst/>
              <a:gdLst>
                <a:gd name="connsiteX0" fmla="*/ 157228 w 1005238"/>
                <a:gd name="connsiteY0" fmla="*/ 0 h 966517"/>
                <a:gd name="connsiteX1" fmla="*/ 204730 w 1005238"/>
                <a:gd name="connsiteY1" fmla="*/ 42990 h 966517"/>
                <a:gd name="connsiteX2" fmla="*/ 151324 w 1005238"/>
                <a:gd name="connsiteY2" fmla="*/ 107719 h 966517"/>
                <a:gd name="connsiteX3" fmla="*/ 64294 w 1005238"/>
                <a:gd name="connsiteY3" fmla="*/ 392634 h 966517"/>
                <a:gd name="connsiteX4" fmla="*/ 573881 w 1005238"/>
                <a:gd name="connsiteY4" fmla="*/ 902221 h 966517"/>
                <a:gd name="connsiteX5" fmla="*/ 934214 w 1005238"/>
                <a:gd name="connsiteY5" fmla="*/ 752967 h 966517"/>
                <a:gd name="connsiteX6" fmla="*/ 957734 w 1005238"/>
                <a:gd name="connsiteY6" fmla="*/ 724460 h 966517"/>
                <a:gd name="connsiteX7" fmla="*/ 1005238 w 1005238"/>
                <a:gd name="connsiteY7" fmla="*/ 767451 h 966517"/>
                <a:gd name="connsiteX8" fmla="*/ 979678 w 1005238"/>
                <a:gd name="connsiteY8" fmla="*/ 798431 h 966517"/>
                <a:gd name="connsiteX9" fmla="*/ 573882 w 1005238"/>
                <a:gd name="connsiteY9" fmla="*/ 966517 h 966517"/>
                <a:gd name="connsiteX10" fmla="*/ 0 w 1005238"/>
                <a:gd name="connsiteY10" fmla="*/ 392635 h 966517"/>
                <a:gd name="connsiteX11" fmla="*/ 98010 w 1005238"/>
                <a:gd name="connsiteY11" fmla="*/ 71772 h 9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238" h="966517">
                  <a:moveTo>
                    <a:pt x="157228" y="0"/>
                  </a:moveTo>
                  <a:lnTo>
                    <a:pt x="204730" y="42990"/>
                  </a:lnTo>
                  <a:lnTo>
                    <a:pt x="151324" y="107719"/>
                  </a:lnTo>
                  <a:cubicBezTo>
                    <a:pt x="96378" y="189050"/>
                    <a:pt x="64294" y="287095"/>
                    <a:pt x="64294" y="392634"/>
                  </a:cubicBezTo>
                  <a:cubicBezTo>
                    <a:pt x="64294" y="674071"/>
                    <a:pt x="292444" y="902221"/>
                    <a:pt x="573881" y="902221"/>
                  </a:cubicBezTo>
                  <a:cubicBezTo>
                    <a:pt x="714600" y="902221"/>
                    <a:pt x="841996" y="845184"/>
                    <a:pt x="934214" y="752967"/>
                  </a:cubicBezTo>
                  <a:lnTo>
                    <a:pt x="957734" y="724460"/>
                  </a:lnTo>
                  <a:lnTo>
                    <a:pt x="1005238" y="767451"/>
                  </a:lnTo>
                  <a:lnTo>
                    <a:pt x="979678" y="798431"/>
                  </a:lnTo>
                  <a:cubicBezTo>
                    <a:pt x="875826" y="902283"/>
                    <a:pt x="732355" y="966517"/>
                    <a:pt x="573882" y="966517"/>
                  </a:cubicBezTo>
                  <a:cubicBezTo>
                    <a:pt x="256936" y="966517"/>
                    <a:pt x="0" y="709581"/>
                    <a:pt x="0" y="392635"/>
                  </a:cubicBezTo>
                  <a:cubicBezTo>
                    <a:pt x="0" y="273780"/>
                    <a:pt x="36132" y="163365"/>
                    <a:pt x="98010" y="71772"/>
                  </a:cubicBezTo>
                  <a:close/>
                </a:path>
              </a:pathLst>
            </a:custGeom>
            <a:solidFill>
              <a:srgbClr val="FFCA08"/>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endParaRPr>
            </a:p>
          </p:txBody>
        </p:sp>
        <p:sp>
          <p:nvSpPr>
            <p:cNvPr id="6" name="椭圆 5"/>
            <p:cNvSpPr/>
            <p:nvPr>
              <p:custDataLst>
                <p:tags r:id="rId6"/>
              </p:custDataLst>
            </p:nvPr>
          </p:nvSpPr>
          <p:spPr>
            <a:xfrm>
              <a:off x="812895" y="1708351"/>
              <a:ext cx="1019174" cy="1019174"/>
            </a:xfrm>
            <a:prstGeom prst="ellipse">
              <a:avLst/>
            </a:prstGeom>
            <a:solidFill>
              <a:srgbClr val="FFCA08">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FFCA08">
                      <a:lumMod val="50000"/>
                    </a:srgbClr>
                  </a:solidFill>
                  <a:latin typeface="Calibri Light" panose="020F0302020204030204" charset="0"/>
                  <a:ea typeface="+mn-ea"/>
                  <a:cs typeface="+mn-ea"/>
                </a:rPr>
                <a:t>ONE</a:t>
              </a:r>
              <a:endParaRPr lang="en-US" altLang="zh-CN" smtClean="0">
                <a:solidFill>
                  <a:srgbClr val="FFCA08">
                    <a:lumMod val="50000"/>
                  </a:srgbClr>
                </a:solidFill>
                <a:latin typeface="Calibri Light" panose="020F0302020204030204" charset="0"/>
                <a:ea typeface="+mn-ea"/>
                <a:cs typeface="+mn-ea"/>
              </a:endParaRPr>
            </a:p>
          </p:txBody>
        </p:sp>
      </p:grpSp>
      <p:sp>
        <p:nvSpPr>
          <p:cNvPr id="10" name="矩形 9"/>
          <p:cNvSpPr/>
          <p:nvPr>
            <p:custDataLst>
              <p:tags r:id="rId7"/>
            </p:custDataLst>
          </p:nvPr>
        </p:nvSpPr>
        <p:spPr>
          <a:xfrm>
            <a:off x="4114165" y="4156710"/>
            <a:ext cx="2036445" cy="1565910"/>
          </a:xfrm>
          <a:prstGeom prst="rect">
            <a:avLst/>
          </a:prstGeom>
        </p:spPr>
        <p:txBody>
          <a:bodyPr wrap="square" anchor="t" anchorCtr="0">
            <a:spAutoFit/>
          </a:bodyPr>
          <a:p>
            <a:pPr algn="just">
              <a:lnSpc>
                <a:spcPct val="120000"/>
              </a:lnSpc>
              <a:spcBef>
                <a:spcPts val="0"/>
              </a:spcBef>
              <a:spcAft>
                <a:spcPts val="0"/>
              </a:spcAft>
            </a:pPr>
            <a:r>
              <a:rPr lang="zh-CN" altLang="en-US" sz="1600" dirty="0">
                <a:latin typeface="微软雅黑" panose="020B0503020204020204" charset="-122"/>
                <a:ea typeface="微软雅黑" panose="020B0503020204020204" charset="-122"/>
                <a:cs typeface="微软雅黑" panose="020B0503020204020204" charset="-122"/>
              </a:rPr>
              <a:t>1. 通过欣赏圆明园建筑、雕塑《开荒牛》，体会两幅作品的构图美、体感美及表现美。</a:t>
            </a:r>
            <a:endParaRPr lang="zh-CN" altLang="en-US" sz="1600" dirty="0">
              <a:latin typeface="微软雅黑" panose="020B0503020204020204" charset="-122"/>
              <a:ea typeface="微软雅黑" panose="020B0503020204020204" charset="-122"/>
              <a:cs typeface="微软雅黑" panose="020B0503020204020204" charset="-122"/>
            </a:endParaRPr>
          </a:p>
        </p:txBody>
      </p:sp>
      <p:grpSp>
        <p:nvGrpSpPr>
          <p:cNvPr id="49" name="组合 48"/>
          <p:cNvGrpSpPr/>
          <p:nvPr>
            <p:custDataLst>
              <p:tags r:id="rId8"/>
            </p:custDataLst>
          </p:nvPr>
        </p:nvGrpSpPr>
        <p:grpSpPr>
          <a:xfrm>
            <a:off x="7310883" y="2788691"/>
            <a:ext cx="1228997" cy="1304543"/>
            <a:chOff x="3362322" y="1833156"/>
            <a:chExt cx="1083469" cy="1083470"/>
          </a:xfrm>
        </p:grpSpPr>
        <p:sp>
          <p:nvSpPr>
            <p:cNvPr id="7" name="任意多边形 6"/>
            <p:cNvSpPr/>
            <p:nvPr>
              <p:custDataLst>
                <p:tags r:id="rId9"/>
              </p:custDataLst>
            </p:nvPr>
          </p:nvSpPr>
          <p:spPr>
            <a:xfrm>
              <a:off x="3362322" y="1950109"/>
              <a:ext cx="1005238" cy="966517"/>
            </a:xfrm>
            <a:custGeom>
              <a:avLst/>
              <a:gdLst>
                <a:gd name="connsiteX0" fmla="*/ 157228 w 1005238"/>
                <a:gd name="connsiteY0" fmla="*/ 0 h 966517"/>
                <a:gd name="connsiteX1" fmla="*/ 204730 w 1005238"/>
                <a:gd name="connsiteY1" fmla="*/ 42990 h 966517"/>
                <a:gd name="connsiteX2" fmla="*/ 151324 w 1005238"/>
                <a:gd name="connsiteY2" fmla="*/ 107719 h 966517"/>
                <a:gd name="connsiteX3" fmla="*/ 64294 w 1005238"/>
                <a:gd name="connsiteY3" fmla="*/ 392634 h 966517"/>
                <a:gd name="connsiteX4" fmla="*/ 573881 w 1005238"/>
                <a:gd name="connsiteY4" fmla="*/ 902221 h 966517"/>
                <a:gd name="connsiteX5" fmla="*/ 934214 w 1005238"/>
                <a:gd name="connsiteY5" fmla="*/ 752967 h 966517"/>
                <a:gd name="connsiteX6" fmla="*/ 957734 w 1005238"/>
                <a:gd name="connsiteY6" fmla="*/ 724460 h 966517"/>
                <a:gd name="connsiteX7" fmla="*/ 1005238 w 1005238"/>
                <a:gd name="connsiteY7" fmla="*/ 767451 h 966517"/>
                <a:gd name="connsiteX8" fmla="*/ 979678 w 1005238"/>
                <a:gd name="connsiteY8" fmla="*/ 798431 h 966517"/>
                <a:gd name="connsiteX9" fmla="*/ 573882 w 1005238"/>
                <a:gd name="connsiteY9" fmla="*/ 966517 h 966517"/>
                <a:gd name="connsiteX10" fmla="*/ 0 w 1005238"/>
                <a:gd name="connsiteY10" fmla="*/ 392635 h 966517"/>
                <a:gd name="connsiteX11" fmla="*/ 98010 w 1005238"/>
                <a:gd name="connsiteY11" fmla="*/ 71772 h 9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238" h="966517">
                  <a:moveTo>
                    <a:pt x="157228" y="0"/>
                  </a:moveTo>
                  <a:lnTo>
                    <a:pt x="204730" y="42990"/>
                  </a:lnTo>
                  <a:lnTo>
                    <a:pt x="151324" y="107719"/>
                  </a:lnTo>
                  <a:cubicBezTo>
                    <a:pt x="96378" y="189050"/>
                    <a:pt x="64294" y="287095"/>
                    <a:pt x="64294" y="392634"/>
                  </a:cubicBezTo>
                  <a:cubicBezTo>
                    <a:pt x="64294" y="674071"/>
                    <a:pt x="292444" y="902221"/>
                    <a:pt x="573881" y="902221"/>
                  </a:cubicBezTo>
                  <a:cubicBezTo>
                    <a:pt x="714600" y="902221"/>
                    <a:pt x="841996" y="845184"/>
                    <a:pt x="934214" y="752967"/>
                  </a:cubicBezTo>
                  <a:lnTo>
                    <a:pt x="957734" y="724460"/>
                  </a:lnTo>
                  <a:lnTo>
                    <a:pt x="1005238" y="767451"/>
                  </a:lnTo>
                  <a:lnTo>
                    <a:pt x="979678" y="798431"/>
                  </a:lnTo>
                  <a:cubicBezTo>
                    <a:pt x="875826" y="902283"/>
                    <a:pt x="732355" y="966517"/>
                    <a:pt x="573882" y="966517"/>
                  </a:cubicBezTo>
                  <a:cubicBezTo>
                    <a:pt x="256936" y="966517"/>
                    <a:pt x="0" y="709581"/>
                    <a:pt x="0" y="392635"/>
                  </a:cubicBezTo>
                  <a:cubicBezTo>
                    <a:pt x="0" y="273780"/>
                    <a:pt x="36132" y="163365"/>
                    <a:pt x="98010" y="71772"/>
                  </a:cubicBezTo>
                  <a:close/>
                </a:path>
              </a:pathLst>
            </a:custGeom>
            <a:solidFill>
              <a:srgbClr val="F8931D"/>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endParaRPr>
            </a:p>
          </p:txBody>
        </p:sp>
        <p:sp>
          <p:nvSpPr>
            <p:cNvPr id="22" name="椭圆 21"/>
            <p:cNvSpPr/>
            <p:nvPr>
              <p:custDataLst>
                <p:tags r:id="rId10"/>
              </p:custDataLst>
            </p:nvPr>
          </p:nvSpPr>
          <p:spPr>
            <a:xfrm>
              <a:off x="3426617" y="1833156"/>
              <a:ext cx="1019174" cy="1019174"/>
            </a:xfrm>
            <a:prstGeom prst="ellipse">
              <a:avLst/>
            </a:prstGeom>
            <a:solidFill>
              <a:srgbClr val="F8931D">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F8931D">
                      <a:lumMod val="50000"/>
                    </a:srgbClr>
                  </a:solidFill>
                  <a:latin typeface="Calibri Light" panose="020F0302020204030204" charset="0"/>
                  <a:ea typeface="+mn-ea"/>
                  <a:cs typeface="+mn-ea"/>
                </a:rPr>
                <a:t>TWO</a:t>
              </a:r>
              <a:endParaRPr lang="en-US" altLang="zh-CN" smtClean="0">
                <a:solidFill>
                  <a:srgbClr val="F8931D">
                    <a:lumMod val="50000"/>
                  </a:srgbClr>
                </a:solidFill>
                <a:latin typeface="Calibri Light" panose="020F0302020204030204" charset="0"/>
                <a:ea typeface="+mn-ea"/>
                <a:cs typeface="+mn-ea"/>
              </a:endParaRPr>
            </a:p>
          </p:txBody>
        </p:sp>
      </p:grpSp>
      <p:sp>
        <p:nvSpPr>
          <p:cNvPr id="20" name="矩形 19"/>
          <p:cNvSpPr/>
          <p:nvPr>
            <p:custDataLst>
              <p:tags r:id="rId11"/>
            </p:custDataLst>
          </p:nvPr>
        </p:nvSpPr>
        <p:spPr>
          <a:xfrm>
            <a:off x="7195185" y="4156710"/>
            <a:ext cx="2236470" cy="1271270"/>
          </a:xfrm>
          <a:prstGeom prst="rect">
            <a:avLst/>
          </a:prstGeom>
        </p:spPr>
        <p:txBody>
          <a:bodyPr wrap="square" anchor="t" anchorCtr="0">
            <a:spAutoFit/>
          </a:bodyPr>
          <a:p>
            <a:pPr algn="just">
              <a:lnSpc>
                <a:spcPct val="120000"/>
              </a:lnSpc>
              <a:spcBef>
                <a:spcPts val="0"/>
              </a:spcBef>
              <a:spcAft>
                <a:spcPts val="0"/>
              </a:spcAft>
              <a:buClrTx/>
              <a:buSzTx/>
              <a:buFontTx/>
            </a:pPr>
            <a:r>
              <a:rPr lang="zh-CN" altLang="en-US" sz="1600" dirty="0">
                <a:latin typeface="微软雅黑" panose="020B0503020204020204" charset="-122"/>
                <a:ea typeface="微软雅黑" panose="020B0503020204020204" charset="-122"/>
                <a:cs typeface="微软雅黑" panose="020B0503020204020204" charset="-122"/>
              </a:rPr>
              <a:t>2. 通过本课的学习，培养学生对中国雕塑、建筑艺术的欣赏和审美能力。</a:t>
            </a:r>
            <a:endParaRPr lang="zh-CN" altLang="en-US" sz="1600" dirty="0">
              <a:latin typeface="微软雅黑" panose="020B0503020204020204" charset="-122"/>
              <a:ea typeface="微软雅黑" panose="020B0503020204020204" charset="-122"/>
              <a:cs typeface="微软雅黑" panose="020B0503020204020204" charset="-122"/>
            </a:endParaRPr>
          </a:p>
        </p:txBody>
      </p:sp>
      <p:grpSp>
        <p:nvGrpSpPr>
          <p:cNvPr id="45" name="组合 44"/>
          <p:cNvGrpSpPr/>
          <p:nvPr>
            <p:custDataLst>
              <p:tags r:id="rId12"/>
            </p:custDataLst>
          </p:nvPr>
        </p:nvGrpSpPr>
        <p:grpSpPr>
          <a:xfrm>
            <a:off x="10275672" y="2788691"/>
            <a:ext cx="1228997" cy="1304543"/>
            <a:chOff x="5976044" y="1708351"/>
            <a:chExt cx="1083469" cy="1083470"/>
          </a:xfrm>
        </p:grpSpPr>
        <p:sp>
          <p:nvSpPr>
            <p:cNvPr id="36" name="任意多边形 35"/>
            <p:cNvSpPr/>
            <p:nvPr>
              <p:custDataLst>
                <p:tags r:id="rId13"/>
              </p:custDataLst>
            </p:nvPr>
          </p:nvSpPr>
          <p:spPr>
            <a:xfrm>
              <a:off x="5976044" y="1825304"/>
              <a:ext cx="1005238" cy="966517"/>
            </a:xfrm>
            <a:custGeom>
              <a:avLst/>
              <a:gdLst>
                <a:gd name="connsiteX0" fmla="*/ 157228 w 1005238"/>
                <a:gd name="connsiteY0" fmla="*/ 0 h 966517"/>
                <a:gd name="connsiteX1" fmla="*/ 204730 w 1005238"/>
                <a:gd name="connsiteY1" fmla="*/ 42990 h 966517"/>
                <a:gd name="connsiteX2" fmla="*/ 151324 w 1005238"/>
                <a:gd name="connsiteY2" fmla="*/ 107719 h 966517"/>
                <a:gd name="connsiteX3" fmla="*/ 64294 w 1005238"/>
                <a:gd name="connsiteY3" fmla="*/ 392634 h 966517"/>
                <a:gd name="connsiteX4" fmla="*/ 573881 w 1005238"/>
                <a:gd name="connsiteY4" fmla="*/ 902221 h 966517"/>
                <a:gd name="connsiteX5" fmla="*/ 934214 w 1005238"/>
                <a:gd name="connsiteY5" fmla="*/ 752967 h 966517"/>
                <a:gd name="connsiteX6" fmla="*/ 957734 w 1005238"/>
                <a:gd name="connsiteY6" fmla="*/ 724460 h 966517"/>
                <a:gd name="connsiteX7" fmla="*/ 1005238 w 1005238"/>
                <a:gd name="connsiteY7" fmla="*/ 767451 h 966517"/>
                <a:gd name="connsiteX8" fmla="*/ 979678 w 1005238"/>
                <a:gd name="connsiteY8" fmla="*/ 798431 h 966517"/>
                <a:gd name="connsiteX9" fmla="*/ 573882 w 1005238"/>
                <a:gd name="connsiteY9" fmla="*/ 966517 h 966517"/>
                <a:gd name="connsiteX10" fmla="*/ 0 w 1005238"/>
                <a:gd name="connsiteY10" fmla="*/ 392635 h 966517"/>
                <a:gd name="connsiteX11" fmla="*/ 98010 w 1005238"/>
                <a:gd name="connsiteY11" fmla="*/ 71772 h 9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238" h="966517">
                  <a:moveTo>
                    <a:pt x="157228" y="0"/>
                  </a:moveTo>
                  <a:lnTo>
                    <a:pt x="204730" y="42990"/>
                  </a:lnTo>
                  <a:lnTo>
                    <a:pt x="151324" y="107719"/>
                  </a:lnTo>
                  <a:cubicBezTo>
                    <a:pt x="96378" y="189050"/>
                    <a:pt x="64294" y="287095"/>
                    <a:pt x="64294" y="392634"/>
                  </a:cubicBezTo>
                  <a:cubicBezTo>
                    <a:pt x="64294" y="674071"/>
                    <a:pt x="292444" y="902221"/>
                    <a:pt x="573881" y="902221"/>
                  </a:cubicBezTo>
                  <a:cubicBezTo>
                    <a:pt x="714600" y="902221"/>
                    <a:pt x="841996" y="845184"/>
                    <a:pt x="934214" y="752967"/>
                  </a:cubicBezTo>
                  <a:lnTo>
                    <a:pt x="957734" y="724460"/>
                  </a:lnTo>
                  <a:lnTo>
                    <a:pt x="1005238" y="767451"/>
                  </a:lnTo>
                  <a:lnTo>
                    <a:pt x="979678" y="798431"/>
                  </a:lnTo>
                  <a:cubicBezTo>
                    <a:pt x="875826" y="902283"/>
                    <a:pt x="732355" y="966517"/>
                    <a:pt x="573882" y="966517"/>
                  </a:cubicBezTo>
                  <a:cubicBezTo>
                    <a:pt x="256936" y="966517"/>
                    <a:pt x="0" y="709581"/>
                    <a:pt x="0" y="392635"/>
                  </a:cubicBezTo>
                  <a:cubicBezTo>
                    <a:pt x="0" y="273780"/>
                    <a:pt x="36132" y="163365"/>
                    <a:pt x="98010" y="71772"/>
                  </a:cubicBezTo>
                  <a:close/>
                </a:path>
              </a:pathLst>
            </a:custGeom>
            <a:solidFill>
              <a:srgbClr val="C74227"/>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endParaRPr>
            </a:p>
          </p:txBody>
        </p:sp>
        <p:sp>
          <p:nvSpPr>
            <p:cNvPr id="37" name="椭圆 36"/>
            <p:cNvSpPr/>
            <p:nvPr>
              <p:custDataLst>
                <p:tags r:id="rId14"/>
              </p:custDataLst>
            </p:nvPr>
          </p:nvSpPr>
          <p:spPr>
            <a:xfrm>
              <a:off x="6040339" y="1708351"/>
              <a:ext cx="1019174" cy="1019174"/>
            </a:xfrm>
            <a:prstGeom prst="ellipse">
              <a:avLst/>
            </a:prstGeom>
            <a:solidFill>
              <a:srgbClr val="C74227">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C74227">
                      <a:lumMod val="50000"/>
                    </a:srgbClr>
                  </a:solidFill>
                  <a:latin typeface="Calibri Light" panose="020F0302020204030204" charset="0"/>
                  <a:ea typeface="+mn-ea"/>
                  <a:cs typeface="+mn-ea"/>
                </a:rPr>
                <a:t>THREE</a:t>
              </a:r>
              <a:endParaRPr lang="en-US" altLang="zh-CN" smtClean="0">
                <a:solidFill>
                  <a:srgbClr val="C74227">
                    <a:lumMod val="50000"/>
                  </a:srgbClr>
                </a:solidFill>
                <a:latin typeface="Calibri Light" panose="020F0302020204030204" charset="0"/>
                <a:ea typeface="+mn-ea"/>
                <a:cs typeface="+mn-ea"/>
              </a:endParaRPr>
            </a:p>
          </p:txBody>
        </p:sp>
      </p:grpSp>
      <p:sp>
        <p:nvSpPr>
          <p:cNvPr id="35" name="矩形 34"/>
          <p:cNvSpPr/>
          <p:nvPr>
            <p:custDataLst>
              <p:tags r:id="rId15"/>
            </p:custDataLst>
          </p:nvPr>
        </p:nvSpPr>
        <p:spPr>
          <a:xfrm>
            <a:off x="9777730" y="4156710"/>
            <a:ext cx="2136140" cy="1565910"/>
          </a:xfrm>
          <a:prstGeom prst="rect">
            <a:avLst/>
          </a:prstGeom>
        </p:spPr>
        <p:txBody>
          <a:bodyPr wrap="square" anchor="t" anchorCtr="0">
            <a:spAutoFit/>
          </a:bodyPr>
          <a:p>
            <a:pPr algn="just">
              <a:lnSpc>
                <a:spcPct val="120000"/>
              </a:lnSpc>
            </a:pPr>
            <a:r>
              <a:rPr lang="zh-CN" altLang="en-US" sz="1600" dirty="0">
                <a:latin typeface="微软雅黑" panose="020B0503020204020204" charset="-122"/>
                <a:ea typeface="微软雅黑" panose="020B0503020204020204" charset="-122"/>
                <a:cs typeface="微软雅黑" panose="020B0503020204020204" charset="-122"/>
              </a:rPr>
              <a:t>3. 培养学生感受、体验、鉴赏艺术美的能力和健康的审美趣味，树立正确的艺术欣赏审美观念。</a:t>
            </a:r>
            <a:endParaRPr lang="zh-CN" altLang="en-US" sz="16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81660" y="1757045"/>
            <a:ext cx="11000740" cy="467741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43259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建筑和雕塑</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948055" y="1976755"/>
            <a:ext cx="5633720" cy="424624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一、建筑</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圆明园（图 8-5）是中国清朝大型皇家园林，位于北京市海淀区西北郊。始建于 1707 年（清康熙 46 年），由圆明园、长春园和绮春园三园组成。又叫“夏宫”。历经 5 代清朝帝王，占地 3.5 平方千米，建筑面积逾 16 万平方米，陆上建筑面积比故宫还多 1 万平方米，水域面积等于 1 个颐和园。它将我国古典园林的自然、质朴与欧洲园林的华贵、江南水乡园林的委婉多姿很好地融合在一起，在整体布局上使人感到和谐完美。</a:t>
            </a:r>
            <a:endParaRPr lang="zh-CN" altLang="en-US">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9486900" y="107759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实例体验</a:t>
            </a:r>
            <a:endParaRPr lang="zh-CN" altLang="en-US" sz="3200">
              <a:latin typeface="方正正粗黑简体" panose="02000000000000000000" charset="-122"/>
              <a:ea typeface="方正正粗黑简体" panose="02000000000000000000" charset="-122"/>
            </a:endParaRPr>
          </a:p>
        </p:txBody>
      </p:sp>
      <p:pic>
        <p:nvPicPr>
          <p:cNvPr id="3" name="图片 2"/>
          <p:cNvPicPr>
            <a:picLocks noChangeAspect="1"/>
          </p:cNvPicPr>
          <p:nvPr/>
        </p:nvPicPr>
        <p:blipFill>
          <a:blip r:embed="rId1"/>
          <a:stretch>
            <a:fillRect/>
          </a:stretch>
        </p:blipFill>
        <p:spPr>
          <a:xfrm>
            <a:off x="6793865" y="2492375"/>
            <a:ext cx="4318635" cy="308038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81660" y="1345565"/>
            <a:ext cx="11000740" cy="523176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43259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建筑和雕塑</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1156970" y="1555115"/>
            <a:ext cx="10099675" cy="216852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二、雕塑</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《开荒牛——献给深圳特区》（图 8-6）是潘鹤先生于 1984 年为深圳市创作的城市雕塑小稿。作品塑造了一头颔首顶角、身体前倾、肌肉紧绷、奋力拉动身后树根的黄牛形象。牛的造型在写实的基础上进行了夸张，肌肉线条充满力量感，树根盘虬交错，根脉粗壮扭曲。从侧面看整幅作品呈斜三角形，这个形式不但可以强化向前的力量感，也令牛与树根的拉拽显得更加雄壮有劲。</a:t>
            </a:r>
            <a:endParaRPr lang="zh-CN" altLang="en-US">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9486900" y="70421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实例体验</a:t>
            </a:r>
            <a:endParaRPr lang="zh-CN" altLang="en-US" sz="3200">
              <a:latin typeface="方正正粗黑简体" panose="02000000000000000000" charset="-122"/>
              <a:ea typeface="方正正粗黑简体" panose="02000000000000000000" charset="-122"/>
            </a:endParaRPr>
          </a:p>
        </p:txBody>
      </p:sp>
      <p:pic>
        <p:nvPicPr>
          <p:cNvPr id="2" name="图片 1"/>
          <p:cNvPicPr>
            <a:picLocks noChangeAspect="1"/>
          </p:cNvPicPr>
          <p:nvPr/>
        </p:nvPicPr>
        <p:blipFill>
          <a:blip r:embed="rId1"/>
          <a:stretch>
            <a:fillRect/>
          </a:stretch>
        </p:blipFill>
        <p:spPr>
          <a:xfrm>
            <a:off x="3594735" y="3723640"/>
            <a:ext cx="5224780" cy="269049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81660" y="1459865"/>
            <a:ext cx="11000740" cy="446595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绘画和书法</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1191260" y="1873885"/>
            <a:ext cx="10031730" cy="553085"/>
          </a:xfrm>
          <a:prstGeom prst="rect">
            <a:avLst/>
          </a:prstGeom>
          <a:noFill/>
        </p:spPr>
        <p:txBody>
          <a:bodyPr wrap="square" rtlCol="0" anchor="t">
            <a:spAutoFit/>
          </a:bodyPr>
          <a:p>
            <a:pPr indent="508000" algn="just" fontAlgn="auto">
              <a:lnSpc>
                <a:spcPct val="150000"/>
              </a:lnSpc>
              <a:spcBef>
                <a:spcPts val="0"/>
              </a:spcBef>
              <a:spcAft>
                <a:spcPts val="0"/>
              </a:spcAft>
              <a:extLst>
                <a:ext uri="{35155182-B16C-46BC-9424-99874614C6A1}">
                  <wpsdc:indentchars xmlns:wpsdc="http://www.wps.cn/officeDocument/2017/drawingmlCustomData" val="200" checksum="282533468"/>
                </a:ext>
              </a:extLs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体验建议：</a:t>
            </a:r>
            <a:r>
              <a:rPr lang="zh-CN" altLang="en-US">
                <a:latin typeface="微软雅黑" panose="020B0503020204020204" charset="-122"/>
                <a:ea typeface="微软雅黑" panose="020B0503020204020204" charset="-122"/>
                <a:cs typeface="微软雅黑" panose="020B0503020204020204" charset="-122"/>
              </a:rPr>
              <a:t>结合纪录片，请同学们谈一谈自己的感受。</a:t>
            </a:r>
            <a:endParaRPr lang="zh-CN" altLang="en-US">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9486900" y="87630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实例体验</a:t>
            </a:r>
            <a:endParaRPr lang="zh-CN" altLang="en-US" sz="3200">
              <a:latin typeface="方正正粗黑简体" panose="02000000000000000000" charset="-122"/>
              <a:ea typeface="方正正粗黑简体" panose="02000000000000000000" charset="-122"/>
            </a:endParaRPr>
          </a:p>
        </p:txBody>
      </p:sp>
      <p:sp>
        <p:nvSpPr>
          <p:cNvPr id="38" name="任意多边形 37"/>
          <p:cNvSpPr/>
          <p:nvPr>
            <p:custDataLst>
              <p:tags r:id="rId1"/>
            </p:custDataLst>
          </p:nvPr>
        </p:nvSpPr>
        <p:spPr>
          <a:xfrm rot="19743805">
            <a:off x="1951990" y="298831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w="12700" cap="flat" cmpd="sng" algn="ctr">
            <a:noFill/>
            <a:prstDash val="solid"/>
            <a:miter lim="800000"/>
          </a:ln>
          <a:effectLst/>
        </p:spPr>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9" name="任意多边形 38"/>
          <p:cNvSpPr/>
          <p:nvPr>
            <p:custDataLst>
              <p:tags r:id="rId2"/>
            </p:custDataLst>
          </p:nvPr>
        </p:nvSpPr>
        <p:spPr>
          <a:xfrm rot="19743805">
            <a:off x="2308225" y="298831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1D6DC2"/>
          </a:solidFill>
          <a:ln w="12700" cap="flat" cmpd="sng" algn="ctr">
            <a:noFill/>
            <a:prstDash val="solid"/>
            <a:miter lim="800000"/>
          </a:ln>
          <a:effectLst/>
        </p:spPr>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0" name="矩形2"/>
          <p:cNvSpPr/>
          <p:nvPr>
            <p:custDataLst>
              <p:tags r:id="rId3"/>
            </p:custDataLst>
          </p:nvPr>
        </p:nvSpPr>
        <p:spPr>
          <a:xfrm>
            <a:off x="2696210" y="2831465"/>
            <a:ext cx="7590790" cy="76581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cmpd="sng" algn="ctr">
            <a:solidFill>
              <a:srgbClr val="1D6DC2"/>
            </a:solidFill>
            <a:prstDash val="solid"/>
            <a:bevel/>
          </a:ln>
          <a:effectLst/>
        </p:spPr>
        <p:txBody>
          <a:bodyPr rot="0" spcFirstLastPara="0" vertOverflow="overflow" horzOverflow="overflow" vert="horz" wrap="square" lIns="90000" tIns="46800" rIns="90000" bIns="46800" numCol="1" spcCol="0" rtlCol="0" fromWordArt="0" anchor="b" anchorCtr="0" forceAA="0" compatLnSpc="1">
            <a:normAutofit/>
          </a:bodyPr>
          <a:p>
            <a:pPr>
              <a:lnSpc>
                <a:spcPct val="120000"/>
              </a:lnSpc>
            </a:pPr>
            <a:r>
              <a:rPr lang="zh-CN" altLang="en-US"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1. 观看纪录片《圆明园》，注意圆明园的设计，用心感受圆明园的历史与美。</a:t>
            </a:r>
            <a:endParaRPr lang="zh-CN" altLang="en-US"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41" name="任意多边形 40"/>
          <p:cNvSpPr/>
          <p:nvPr>
            <p:custDataLst>
              <p:tags r:id="rId4"/>
            </p:custDataLst>
          </p:nvPr>
        </p:nvSpPr>
        <p:spPr>
          <a:xfrm rot="19743805">
            <a:off x="1951990" y="458089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w="12700" cap="flat" cmpd="sng" algn="ctr">
            <a:noFill/>
            <a:prstDash val="solid"/>
            <a:miter lim="800000"/>
          </a:ln>
          <a:effectLst/>
        </p:spPr>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2" name="任意多边形 41"/>
          <p:cNvSpPr/>
          <p:nvPr>
            <p:custDataLst>
              <p:tags r:id="rId5"/>
            </p:custDataLst>
          </p:nvPr>
        </p:nvSpPr>
        <p:spPr>
          <a:xfrm rot="19743805">
            <a:off x="2308225" y="458089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1D6DC2"/>
          </a:solidFill>
          <a:ln w="12700" cap="flat" cmpd="sng" algn="ctr">
            <a:noFill/>
            <a:prstDash val="solid"/>
            <a:miter lim="800000"/>
          </a:ln>
          <a:effectLst/>
        </p:spPr>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3" name="矩形1"/>
          <p:cNvSpPr/>
          <p:nvPr>
            <p:custDataLst>
              <p:tags r:id="rId6"/>
            </p:custDataLst>
          </p:nvPr>
        </p:nvSpPr>
        <p:spPr>
          <a:xfrm>
            <a:off x="2696210" y="4424045"/>
            <a:ext cx="7590790" cy="76581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cmpd="sng" algn="ctr">
            <a:solidFill>
              <a:srgbClr val="1D6DC2"/>
            </a:solidFill>
            <a:prstDash val="solid"/>
            <a:bevel/>
          </a:ln>
          <a:effectLst/>
        </p:spPr>
        <p:txBody>
          <a:bodyPr rot="0" spcFirstLastPara="0" vertOverflow="overflow" horzOverflow="overflow" vert="horz" wrap="square" lIns="90000" tIns="46800" rIns="90000" bIns="46800" numCol="1" spcCol="0" rtlCol="0" fromWordArt="0" anchor="b" anchorCtr="0" forceAA="0" compatLnSpc="1">
            <a:normAutofit/>
          </a:bodyPr>
          <a:p>
            <a:pPr>
              <a:lnSpc>
                <a:spcPct val="120000"/>
              </a:lnSpc>
            </a:pPr>
            <a:r>
              <a:rPr lang="zh-CN" altLang="en-US"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2. 观看纪录片《先行——致敬深圳经济特区建立 40 周年》，感受深圳的发展。</a:t>
            </a:r>
            <a:endParaRPr lang="zh-CN" altLang="en-US"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72135" y="975995"/>
            <a:ext cx="11087735" cy="545020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 name="文本框 3"/>
          <p:cNvSpPr txBox="1"/>
          <p:nvPr/>
        </p:nvSpPr>
        <p:spPr>
          <a:xfrm>
            <a:off x="965835" y="1215390"/>
            <a:ext cx="10300335" cy="5077460"/>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rPr>
              <a:t>圆明园作为一座综合性园林的最大特点在于它不同于过去历史上的任何一座皇家园林，它是中国劳动人民智慧和血汗的结晶，也是中国人民建筑艺术和文化的典范。园林建筑的审美，可以从形式美、景观营造意境及其内涵意蕴三个方面由浅入深细细品味。植物景观的塑造正是园林景观表现的重要方面，在古典园林中，植物造景中的意境被发挥到极致。圆明园中有一景叫“武陵春色”，种植了大量的桃花，点缀着青松和湖石，当桃花盛开时，这里就有了世外桃源的意境。今天的圆明园虽然回不到当初的辉煌，但特殊的自然条件，让这里的乔木、灌木和地被植物很好地结合在一起，形成了一个非常自然的植物群落，为鸟类和其他动物提供了良好的栖息地。本土植物群落烘托出了圆明园遗址的悲怆气氛和沧桑感，使圆明园的“残缺美”更加丰富。对于观赏者，更好地感受到它带给我们心灵深处的触动，可以让我们铭记历史，引发我们对于历史、现在和未来的思考，这样的意义就是园林景观的意蕴美。</a:t>
            </a:r>
            <a:endParaRPr lang="zh-CN" altLang="en-US">
              <a:latin typeface="楷体" panose="02010609060101010101" charset="-122"/>
              <a:ea typeface="楷体" panose="0201060906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rPr>
              <a:t>虽然后世无法再造圆明园，但圆明园所包含的内容绝不仅仅是一个单纯的建筑概念，而是一个从物质到精神内涵的文化世界，一个庞大的综合领域的文化世界。</a:t>
            </a:r>
            <a:endParaRPr lang="zh-CN" altLang="en-US">
              <a:latin typeface="楷体" panose="02010609060101010101" charset="-122"/>
              <a:ea typeface="楷体" panose="02010609060101010101" charset="-122"/>
            </a:endParaRPr>
          </a:p>
        </p:txBody>
      </p:sp>
      <p:sp>
        <p:nvSpPr>
          <p:cNvPr id="13" name="文本框 12"/>
          <p:cNvSpPr txBox="1"/>
          <p:nvPr/>
        </p:nvSpPr>
        <p:spPr>
          <a:xfrm>
            <a:off x="5442585" y="23812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实例分析</a:t>
            </a:r>
            <a:endParaRPr lang="zh-CN" altLang="en-US" sz="3200">
              <a:latin typeface="方正正粗黑简体" panose="02000000000000000000" charset="-122"/>
              <a:ea typeface="方正正粗黑简体" panose="02000000000000000000" charset="-122"/>
            </a:endParaRPr>
          </a:p>
        </p:txBody>
      </p:sp>
    </p:spTree>
  </p:cSld>
  <p:clrMapOvr>
    <a:masterClrMapping/>
  </p:clrMapOvr>
  <p:transition spd="slow">
    <p:comb/>
  </p:transition>
  <p:timing>
    <p:tnLst>
      <p:par>
        <p:cTn id="1" dur="indefinite" restart="never" nodeType="tmRoot"/>
      </p:par>
    </p:tnLst>
    <p:bldLst>
      <p:bldP spid="4" grpId="1"/>
      <p:bldP spid="5"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456854"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itchFamily="2" charset="-122"/>
                <a:ea typeface="字魂27号-布丁体" pitchFamily="2" charset="-122"/>
                <a:cs typeface="+mn-ea"/>
                <a:sym typeface="华文细黑" panose="02010600040101010101" charset="-122"/>
              </a:rPr>
              <a:t>01</a:t>
            </a:r>
            <a:endParaRPr lang="zh-CN" altLang="en-US" sz="4800" dirty="0">
              <a:solidFill>
                <a:schemeClr val="accent1"/>
              </a:solidFill>
              <a:latin typeface="字魂27号-布丁体" pitchFamily="2" charset="-122"/>
              <a:ea typeface="字魂27号-布丁体" pitchFamily="2" charset="-122"/>
              <a:cs typeface="+mn-ea"/>
              <a:sym typeface="华文细黑" panose="02010600040101010101" charset="-122"/>
            </a:endParaRPr>
          </a:p>
        </p:txBody>
      </p:sp>
      <p:sp>
        <p:nvSpPr>
          <p:cNvPr id="12" name="文本框 11"/>
          <p:cNvSpPr txBox="1"/>
          <p:nvPr/>
        </p:nvSpPr>
        <p:spPr>
          <a:xfrm>
            <a:off x="4119210"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itchFamily="2" charset="-122"/>
                <a:ea typeface="字魂27号-布丁体" pitchFamily="2" charset="-122"/>
                <a:cs typeface="+mn-ea"/>
                <a:sym typeface="华文细黑" panose="02010600040101010101" charset="-122"/>
              </a:rPr>
              <a:t>02</a:t>
            </a:r>
            <a:endParaRPr lang="zh-CN" altLang="en-US" sz="4800" dirty="0">
              <a:solidFill>
                <a:schemeClr val="accent1"/>
              </a:solidFill>
              <a:latin typeface="字魂27号-布丁体" pitchFamily="2" charset="-122"/>
              <a:ea typeface="字魂27号-布丁体" pitchFamily="2" charset="-122"/>
              <a:cs typeface="+mn-ea"/>
              <a:sym typeface="华文细黑" panose="02010600040101010101" charset="-122"/>
            </a:endParaRPr>
          </a:p>
        </p:txBody>
      </p:sp>
      <p:sp>
        <p:nvSpPr>
          <p:cNvPr id="13" name="文本框 12"/>
          <p:cNvSpPr txBox="1"/>
          <p:nvPr/>
        </p:nvSpPr>
        <p:spPr>
          <a:xfrm>
            <a:off x="6781567"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itchFamily="2" charset="-122"/>
                <a:ea typeface="字魂27号-布丁体" pitchFamily="2" charset="-122"/>
                <a:cs typeface="+mn-ea"/>
                <a:sym typeface="华文细黑" panose="02010600040101010101" charset="-122"/>
              </a:rPr>
              <a:t>03</a:t>
            </a:r>
            <a:endParaRPr lang="zh-CN" altLang="en-US" sz="4800" dirty="0">
              <a:solidFill>
                <a:schemeClr val="accent1"/>
              </a:solidFill>
              <a:latin typeface="字魂27号-布丁体" pitchFamily="2" charset="-122"/>
              <a:ea typeface="字魂27号-布丁体" pitchFamily="2" charset="-122"/>
              <a:cs typeface="+mn-ea"/>
              <a:sym typeface="华文细黑" panose="02010600040101010101" charset="-122"/>
            </a:endParaRPr>
          </a:p>
        </p:txBody>
      </p:sp>
      <p:sp>
        <p:nvSpPr>
          <p:cNvPr id="14" name="文本框 13"/>
          <p:cNvSpPr txBox="1"/>
          <p:nvPr/>
        </p:nvSpPr>
        <p:spPr>
          <a:xfrm>
            <a:off x="9438391"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itchFamily="2" charset="-122"/>
                <a:ea typeface="字魂27号-布丁体" pitchFamily="2" charset="-122"/>
                <a:cs typeface="+mn-ea"/>
                <a:sym typeface="华文细黑" panose="02010600040101010101" charset="-122"/>
              </a:rPr>
              <a:t>04</a:t>
            </a:r>
            <a:endParaRPr lang="zh-CN" altLang="en-US" sz="4800" dirty="0">
              <a:solidFill>
                <a:schemeClr val="accent1"/>
              </a:solidFill>
              <a:latin typeface="字魂27号-布丁体" pitchFamily="2" charset="-122"/>
              <a:ea typeface="字魂27号-布丁体" pitchFamily="2" charset="-122"/>
              <a:cs typeface="+mn-ea"/>
              <a:sym typeface="华文细黑" panose="02010600040101010101" charset="-122"/>
            </a:endParaRPr>
          </a:p>
        </p:txBody>
      </p:sp>
      <p:cxnSp>
        <p:nvCxnSpPr>
          <p:cNvPr id="15" name="直接连接符 14"/>
          <p:cNvCxnSpPr/>
          <p:nvPr/>
        </p:nvCxnSpPr>
        <p:spPr>
          <a:xfrm flipH="1">
            <a:off x="3300295"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939890"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6113625"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8927648"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11408643" y="3443767"/>
            <a:ext cx="11776" cy="8598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1070610" y="4652010"/>
            <a:ext cx="1985645" cy="82486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a:cs typeface="+mn-ea"/>
                <a:sym typeface="华文细黑" panose="02010600040101010101" charset="-122"/>
              </a:rPr>
              <a:t>认知审美</a:t>
            </a:r>
            <a:endParaRPr lang="zh-CN" altLang="en-US" sz="2400" dirty="0">
              <a:solidFill>
                <a:schemeClr val="bg2"/>
              </a:solidFill>
              <a:latin typeface="华文细黑" panose="02010600040101010101" charset="-122"/>
              <a:ea typeface="字魂27号-布丁体"/>
              <a:cs typeface="+mn-ea"/>
              <a:sym typeface="华文细黑" panose="02010600040101010101" charset="-122"/>
            </a:endParaRPr>
          </a:p>
          <a:p>
            <a:pPr algn="ctr"/>
            <a:r>
              <a:rPr lang="zh-CN" altLang="en-US" sz="2400" dirty="0">
                <a:solidFill>
                  <a:schemeClr val="bg2"/>
                </a:solidFill>
                <a:latin typeface="华文细黑" panose="02010600040101010101" charset="-122"/>
                <a:ea typeface="字魂27号-布丁体"/>
                <a:cs typeface="+mn-ea"/>
                <a:sym typeface="华文细黑" panose="02010600040101010101" charset="-122"/>
              </a:rPr>
              <a:t>活动</a:t>
            </a:r>
            <a:endParaRPr lang="zh-CN" altLang="en-US" sz="2400" dirty="0">
              <a:solidFill>
                <a:schemeClr val="bg2"/>
              </a:solidFill>
              <a:latin typeface="华文细黑" panose="02010600040101010101" charset="-122"/>
              <a:ea typeface="字魂27号-布丁体"/>
              <a:cs typeface="+mn-ea"/>
              <a:sym typeface="华文细黑" panose="02010600040101010101" charset="-122"/>
            </a:endParaRPr>
          </a:p>
        </p:txBody>
      </p:sp>
      <p:sp>
        <p:nvSpPr>
          <p:cNvPr id="22" name="矩形 21"/>
          <p:cNvSpPr/>
          <p:nvPr/>
        </p:nvSpPr>
        <p:spPr>
          <a:xfrm>
            <a:off x="3687136"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a:cs typeface="+mn-ea"/>
                <a:sym typeface="华文细黑" panose="02010600040101010101" charset="-122"/>
              </a:rPr>
              <a:t>审美大自然</a:t>
            </a:r>
            <a:endParaRPr lang="zh-CN" altLang="en-US" sz="2400" dirty="0">
              <a:solidFill>
                <a:schemeClr val="bg2"/>
              </a:solidFill>
              <a:latin typeface="华文细黑" panose="02010600040101010101" charset="-122"/>
              <a:ea typeface="字魂27号-布丁体"/>
              <a:cs typeface="+mn-ea"/>
              <a:sym typeface="华文细黑" panose="02010600040101010101" charset="-122"/>
            </a:endParaRPr>
          </a:p>
        </p:txBody>
      </p:sp>
      <p:sp>
        <p:nvSpPr>
          <p:cNvPr id="24" name="矩形 23"/>
          <p:cNvSpPr/>
          <p:nvPr/>
        </p:nvSpPr>
        <p:spPr>
          <a:xfrm>
            <a:off x="643626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a:cs typeface="+mn-ea"/>
                <a:sym typeface="华文细黑" panose="02010600040101010101" charset="-122"/>
              </a:rPr>
              <a:t>审美社会</a:t>
            </a:r>
            <a:endParaRPr lang="zh-CN" altLang="en-US" sz="2400" dirty="0">
              <a:solidFill>
                <a:schemeClr val="bg2"/>
              </a:solidFill>
              <a:latin typeface="华文细黑" panose="02010600040101010101" charset="-122"/>
              <a:ea typeface="字魂27号-布丁体"/>
              <a:cs typeface="+mn-ea"/>
              <a:sym typeface="华文细黑" panose="02010600040101010101" charset="-122"/>
            </a:endParaRPr>
          </a:p>
        </p:txBody>
      </p:sp>
      <p:sp>
        <p:nvSpPr>
          <p:cNvPr id="26" name="矩形 25"/>
          <p:cNvSpPr/>
          <p:nvPr/>
        </p:nvSpPr>
        <p:spPr>
          <a:xfrm>
            <a:off x="9141612" y="4651887"/>
            <a:ext cx="2253065" cy="82486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a:cs typeface="+mn-ea"/>
                <a:sym typeface="华文细黑" panose="02010600040101010101" charset="-122"/>
              </a:rPr>
              <a:t>审美科学与</a:t>
            </a:r>
            <a:endParaRPr lang="zh-CN" altLang="en-US" sz="2400" dirty="0">
              <a:solidFill>
                <a:schemeClr val="bg2"/>
              </a:solidFill>
              <a:latin typeface="华文细黑" panose="02010600040101010101" charset="-122"/>
              <a:ea typeface="字魂27号-布丁体"/>
              <a:cs typeface="+mn-ea"/>
              <a:sym typeface="华文细黑" panose="02010600040101010101" charset="-122"/>
            </a:endParaRPr>
          </a:p>
          <a:p>
            <a:pPr algn="ctr"/>
            <a:r>
              <a:rPr lang="zh-CN" altLang="en-US" sz="2400" dirty="0">
                <a:solidFill>
                  <a:schemeClr val="bg2"/>
                </a:solidFill>
                <a:latin typeface="华文细黑" panose="02010600040101010101" charset="-122"/>
                <a:ea typeface="字魂27号-布丁体"/>
                <a:cs typeface="+mn-ea"/>
                <a:sym typeface="华文细黑" panose="02010600040101010101" charset="-122"/>
              </a:rPr>
              <a:t>科技</a:t>
            </a:r>
            <a:endParaRPr lang="zh-CN" altLang="en-US" sz="2400" dirty="0">
              <a:solidFill>
                <a:schemeClr val="bg2"/>
              </a:solidFill>
              <a:latin typeface="华文细黑" panose="02010600040101010101" charset="-122"/>
              <a:ea typeface="字魂27号-布丁体"/>
              <a:cs typeface="+mn-ea"/>
              <a:sym typeface="华文细黑" panose="02010600040101010101" charset="-122"/>
            </a:endParaRPr>
          </a:p>
        </p:txBody>
      </p:sp>
      <p:pic>
        <p:nvPicPr>
          <p:cNvPr id="29" name="图片 28"/>
          <p:cNvPicPr>
            <a:picLocks noChangeAspect="1"/>
          </p:cNvPicPr>
          <p:nvPr/>
        </p:nvPicPr>
        <p:blipFill rotWithShape="1">
          <a:blip r:embed="rId1">
            <a:extLst>
              <a:ext uri="{28A0092B-C50C-407E-A947-70E740481C1C}">
                <a14:useLocalDpi xmlns:a14="http://schemas.microsoft.com/office/drawing/2010/main" val="0"/>
              </a:ext>
            </a:extLst>
          </a:blip>
          <a:srcRect t="30892" b="36686"/>
          <a:stretch>
            <a:fillRect/>
          </a:stretch>
        </p:blipFill>
        <p:spPr>
          <a:xfrm>
            <a:off x="4519382" y="1706509"/>
            <a:ext cx="3212037" cy="1041400"/>
          </a:xfrm>
          <a:prstGeom prst="rect">
            <a:avLst/>
          </a:prstGeom>
        </p:spPr>
      </p:pic>
      <p:sp>
        <p:nvSpPr>
          <p:cNvPr id="30" name="TextBox 29"/>
          <p:cNvSpPr txBox="1"/>
          <p:nvPr/>
        </p:nvSpPr>
        <p:spPr>
          <a:xfrm>
            <a:off x="5093176" y="875512"/>
            <a:ext cx="1571625" cy="829945"/>
          </a:xfrm>
          <a:prstGeom prst="rect">
            <a:avLst/>
          </a:prstGeom>
          <a:noFill/>
          <a:ln>
            <a:noFill/>
          </a:ln>
        </p:spPr>
        <p:txBody>
          <a:bodyPr wrap="none" rtlCol="0">
            <a:spAutoFit/>
          </a:bodyPr>
          <a:lstStyle/>
          <a:p>
            <a:pPr algn="l"/>
            <a:r>
              <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a:sym typeface="华文细黑" panose="02010600040101010101" charset="-122"/>
              </a:rPr>
              <a:t>目</a:t>
            </a:r>
            <a:r>
              <a:rPr lang="en-US" altLang="zh-CN"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a:sym typeface="华文细黑" panose="02010600040101010101" charset="-122"/>
              </a:rPr>
              <a:t> </a:t>
            </a:r>
            <a:r>
              <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a:sym typeface="华文细黑" panose="02010600040101010101" charset="-122"/>
              </a:rPr>
              <a:t>录</a:t>
            </a:r>
            <a:endPar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a:sym typeface="华文细黑"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60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30"/>
                                        </p:tgtEl>
                                      </p:cBhvr>
                                    </p:animEffect>
                                    <p:animScale>
                                      <p:cBhvr>
                                        <p:cTn id="15" dur="250" autoRev="1" fill="hold"/>
                                        <p:tgtEl>
                                          <p:spTgt spid="30"/>
                                        </p:tgtEl>
                                      </p:cBhvr>
                                      <p:by x="105000" y="105000"/>
                                    </p:animScale>
                                  </p:childTnLst>
                                </p:cTn>
                              </p:par>
                            </p:childTnLst>
                          </p:cTn>
                        </p:par>
                        <p:par>
                          <p:cTn id="16" fill="hold">
                            <p:stCondLst>
                              <p:cond delay="1100"/>
                            </p:stCondLst>
                            <p:childTnLst>
                              <p:par>
                                <p:cTn id="17" presetID="16" presetClass="entr" presetSubtype="37"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barn(outVertical)">
                                      <p:cBhvr>
                                        <p:cTn id="19" dur="500"/>
                                        <p:tgtEl>
                                          <p:spTgt spid="29"/>
                                        </p:tgtEl>
                                      </p:cBhvr>
                                    </p:animEffect>
                                  </p:childTnLst>
                                </p:cTn>
                              </p:par>
                              <p:par>
                                <p:cTn id="20" presetID="47"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childTnLst>
                          </p:cTn>
                        </p:par>
                        <p:par>
                          <p:cTn id="45" fill="hold">
                            <p:stCondLst>
                              <p:cond delay="1600"/>
                            </p:stCondLst>
                            <p:childTnLst>
                              <p:par>
                                <p:cTn id="46" presetID="53" presetClass="entr" presetSubtype="16"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Effect transition="in" filter="fade">
                                      <p:cBhvr>
                                        <p:cTn id="55" dur="500"/>
                                        <p:tgtEl>
                                          <p:spTgt spid="12"/>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500" fill="hold"/>
                                        <p:tgtEl>
                                          <p:spTgt spid="13"/>
                                        </p:tgtEl>
                                        <p:attrNameLst>
                                          <p:attrName>ppt_w</p:attrName>
                                        </p:attrNameLst>
                                      </p:cBhvr>
                                      <p:tavLst>
                                        <p:tav tm="0">
                                          <p:val>
                                            <p:fltVal val="0"/>
                                          </p:val>
                                        </p:tav>
                                        <p:tav tm="100000">
                                          <p:val>
                                            <p:strVal val="#ppt_w"/>
                                          </p:val>
                                        </p:tav>
                                      </p:tavLst>
                                    </p:anim>
                                    <p:anim calcmode="lin" valueType="num">
                                      <p:cBhvr>
                                        <p:cTn id="59" dur="500" fill="hold"/>
                                        <p:tgtEl>
                                          <p:spTgt spid="13"/>
                                        </p:tgtEl>
                                        <p:attrNameLst>
                                          <p:attrName>ppt_h</p:attrName>
                                        </p:attrNameLst>
                                      </p:cBhvr>
                                      <p:tavLst>
                                        <p:tav tm="0">
                                          <p:val>
                                            <p:fltVal val="0"/>
                                          </p:val>
                                        </p:tav>
                                        <p:tav tm="100000">
                                          <p:val>
                                            <p:strVal val="#ppt_h"/>
                                          </p:val>
                                        </p:tav>
                                      </p:tavLst>
                                    </p:anim>
                                    <p:animEffect transition="in" filter="fade">
                                      <p:cBhvr>
                                        <p:cTn id="60" dur="500"/>
                                        <p:tgtEl>
                                          <p:spTgt spid="13"/>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Effect transition="in" filter="fade">
                                      <p:cBhvr>
                                        <p:cTn id="65" dur="500"/>
                                        <p:tgtEl>
                                          <p:spTgt spid="14"/>
                                        </p:tgtEl>
                                      </p:cBhvr>
                                    </p:animEffect>
                                  </p:childTnLst>
                                </p:cTn>
                              </p:par>
                              <p:par>
                                <p:cTn id="66" presetID="23" presetClass="entr" presetSubtype="32" fill="hold" grpId="0" nodeType="withEffect">
                                  <p:stCondLst>
                                    <p:cond delay="50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ppt_w</p:attrName>
                                        </p:attrNameLst>
                                      </p:cBhvr>
                                      <p:tavLst>
                                        <p:tav tm="0">
                                          <p:val>
                                            <p:strVal val="4*#ppt_w"/>
                                          </p:val>
                                        </p:tav>
                                        <p:tav tm="100000">
                                          <p:val>
                                            <p:strVal val="#ppt_w"/>
                                          </p:val>
                                        </p:tav>
                                      </p:tavLst>
                                    </p:anim>
                                    <p:anim calcmode="lin" valueType="num">
                                      <p:cBhvr>
                                        <p:cTn id="69" dur="500" fill="hold"/>
                                        <p:tgtEl>
                                          <p:spTgt spid="20"/>
                                        </p:tgtEl>
                                        <p:attrNameLst>
                                          <p:attrName>ppt_h</p:attrName>
                                        </p:attrNameLst>
                                      </p:cBhvr>
                                      <p:tavLst>
                                        <p:tav tm="0">
                                          <p:val>
                                            <p:strVal val="4*#ppt_h"/>
                                          </p:val>
                                        </p:tav>
                                        <p:tav tm="100000">
                                          <p:val>
                                            <p:strVal val="#ppt_h"/>
                                          </p:val>
                                        </p:tav>
                                      </p:tavLst>
                                    </p:anim>
                                  </p:childTnLst>
                                </p:cTn>
                              </p:par>
                              <p:par>
                                <p:cTn id="70" presetID="23" presetClass="entr" presetSubtype="32" fill="hold" grpId="0" nodeType="withEffect">
                                  <p:stCondLst>
                                    <p:cond delay="500"/>
                                  </p:stCondLst>
                                  <p:childTnLst>
                                    <p:set>
                                      <p:cBhvr>
                                        <p:cTn id="71" dur="1" fill="hold">
                                          <p:stCondLst>
                                            <p:cond delay="0"/>
                                          </p:stCondLst>
                                        </p:cTn>
                                        <p:tgtEl>
                                          <p:spTgt spid="22"/>
                                        </p:tgtEl>
                                        <p:attrNameLst>
                                          <p:attrName>style.visibility</p:attrName>
                                        </p:attrNameLst>
                                      </p:cBhvr>
                                      <p:to>
                                        <p:strVal val="visible"/>
                                      </p:to>
                                    </p:set>
                                    <p:anim calcmode="lin" valueType="num">
                                      <p:cBhvr>
                                        <p:cTn id="72" dur="500" fill="hold"/>
                                        <p:tgtEl>
                                          <p:spTgt spid="22"/>
                                        </p:tgtEl>
                                        <p:attrNameLst>
                                          <p:attrName>ppt_w</p:attrName>
                                        </p:attrNameLst>
                                      </p:cBhvr>
                                      <p:tavLst>
                                        <p:tav tm="0">
                                          <p:val>
                                            <p:strVal val="4*#ppt_w"/>
                                          </p:val>
                                        </p:tav>
                                        <p:tav tm="100000">
                                          <p:val>
                                            <p:strVal val="#ppt_w"/>
                                          </p:val>
                                        </p:tav>
                                      </p:tavLst>
                                    </p:anim>
                                    <p:anim calcmode="lin" valueType="num">
                                      <p:cBhvr>
                                        <p:cTn id="73" dur="500" fill="hold"/>
                                        <p:tgtEl>
                                          <p:spTgt spid="22"/>
                                        </p:tgtEl>
                                        <p:attrNameLst>
                                          <p:attrName>ppt_h</p:attrName>
                                        </p:attrNameLst>
                                      </p:cBhvr>
                                      <p:tavLst>
                                        <p:tav tm="0">
                                          <p:val>
                                            <p:strVal val="4*#ppt_h"/>
                                          </p:val>
                                        </p:tav>
                                        <p:tav tm="100000">
                                          <p:val>
                                            <p:strVal val="#ppt_h"/>
                                          </p:val>
                                        </p:tav>
                                      </p:tavLst>
                                    </p:anim>
                                  </p:childTnLst>
                                </p:cTn>
                              </p:par>
                              <p:par>
                                <p:cTn id="74" presetID="23" presetClass="entr" presetSubtype="32" fill="hold" grpId="0" nodeType="withEffect">
                                  <p:stCondLst>
                                    <p:cond delay="500"/>
                                  </p:stCondLst>
                                  <p:childTnLst>
                                    <p:set>
                                      <p:cBhvr>
                                        <p:cTn id="75" dur="1" fill="hold">
                                          <p:stCondLst>
                                            <p:cond delay="0"/>
                                          </p:stCondLst>
                                        </p:cTn>
                                        <p:tgtEl>
                                          <p:spTgt spid="24"/>
                                        </p:tgtEl>
                                        <p:attrNameLst>
                                          <p:attrName>style.visibility</p:attrName>
                                        </p:attrNameLst>
                                      </p:cBhvr>
                                      <p:to>
                                        <p:strVal val="visible"/>
                                      </p:to>
                                    </p:set>
                                    <p:anim calcmode="lin" valueType="num">
                                      <p:cBhvr>
                                        <p:cTn id="76" dur="500" fill="hold"/>
                                        <p:tgtEl>
                                          <p:spTgt spid="24"/>
                                        </p:tgtEl>
                                        <p:attrNameLst>
                                          <p:attrName>ppt_w</p:attrName>
                                        </p:attrNameLst>
                                      </p:cBhvr>
                                      <p:tavLst>
                                        <p:tav tm="0">
                                          <p:val>
                                            <p:strVal val="4*#ppt_w"/>
                                          </p:val>
                                        </p:tav>
                                        <p:tav tm="100000">
                                          <p:val>
                                            <p:strVal val="#ppt_w"/>
                                          </p:val>
                                        </p:tav>
                                      </p:tavLst>
                                    </p:anim>
                                    <p:anim calcmode="lin" valueType="num">
                                      <p:cBhvr>
                                        <p:cTn id="77" dur="500" fill="hold"/>
                                        <p:tgtEl>
                                          <p:spTgt spid="24"/>
                                        </p:tgtEl>
                                        <p:attrNameLst>
                                          <p:attrName>ppt_h</p:attrName>
                                        </p:attrNameLst>
                                      </p:cBhvr>
                                      <p:tavLst>
                                        <p:tav tm="0">
                                          <p:val>
                                            <p:strVal val="4*#ppt_h"/>
                                          </p:val>
                                        </p:tav>
                                        <p:tav tm="100000">
                                          <p:val>
                                            <p:strVal val="#ppt_h"/>
                                          </p:val>
                                        </p:tav>
                                      </p:tavLst>
                                    </p:anim>
                                  </p:childTnLst>
                                </p:cTn>
                              </p:par>
                              <p:par>
                                <p:cTn id="78" presetID="23" presetClass="entr" presetSubtype="32" fill="hold" grpId="0" nodeType="withEffect">
                                  <p:stCondLst>
                                    <p:cond delay="500"/>
                                  </p:stCondLst>
                                  <p:childTnLst>
                                    <p:set>
                                      <p:cBhvr>
                                        <p:cTn id="79" dur="1" fill="hold">
                                          <p:stCondLst>
                                            <p:cond delay="0"/>
                                          </p:stCondLst>
                                        </p:cTn>
                                        <p:tgtEl>
                                          <p:spTgt spid="26"/>
                                        </p:tgtEl>
                                        <p:attrNameLst>
                                          <p:attrName>style.visibility</p:attrName>
                                        </p:attrNameLst>
                                      </p:cBhvr>
                                      <p:to>
                                        <p:strVal val="visible"/>
                                      </p:to>
                                    </p:set>
                                    <p:anim calcmode="lin" valueType="num">
                                      <p:cBhvr>
                                        <p:cTn id="80" dur="500" fill="hold"/>
                                        <p:tgtEl>
                                          <p:spTgt spid="26"/>
                                        </p:tgtEl>
                                        <p:attrNameLst>
                                          <p:attrName>ppt_w</p:attrName>
                                        </p:attrNameLst>
                                      </p:cBhvr>
                                      <p:tavLst>
                                        <p:tav tm="0">
                                          <p:val>
                                            <p:strVal val="4*#ppt_w"/>
                                          </p:val>
                                        </p:tav>
                                        <p:tav tm="100000">
                                          <p:val>
                                            <p:strVal val="#ppt_w"/>
                                          </p:val>
                                        </p:tav>
                                      </p:tavLst>
                                    </p:anim>
                                    <p:anim calcmode="lin" valueType="num">
                                      <p:cBhvr>
                                        <p:cTn id="81" dur="500" fill="hold"/>
                                        <p:tgtEl>
                                          <p:spTgt spid="2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20" grpId="0"/>
      <p:bldP spid="22" grpId="0"/>
      <p:bldP spid="24" grpId="0"/>
      <p:bldP spid="26" grpId="0"/>
      <p:bldP spid="30" grpId="0"/>
      <p:bldP spid="30"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72135" y="975995"/>
            <a:ext cx="11087735" cy="511556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 name="文本框 3"/>
          <p:cNvSpPr txBox="1"/>
          <p:nvPr/>
        </p:nvSpPr>
        <p:spPr>
          <a:xfrm>
            <a:off x="965835" y="1234440"/>
            <a:ext cx="10300335" cy="466153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rPr>
              <a:t>《开荒牛》雕塑代表了我国改革开放以来新崛起的深圳经济特区，因为在这里实施的许多方针政策是具有探索性的，所以从某种意义上来说是一种“开荒”。作品中一头充满力量的黄牛四蹄抓地，头向前伸并弯向地下做巨力拉牵状，它的后面是一连根拔起的粗壮的枯树根，象征着开拓者们摧枯拉朽的英雄气概。“开荒牛”既有北方黄牛的力量感，又融合了牦牛的造型，勤恳造型带给我们一种触动，“兼收并蓄”的造型特点暗合了深圳这个移民城市所具有的包容的精神气质。</a:t>
            </a:r>
            <a:endParaRPr lang="zh-CN" altLang="en-US">
              <a:latin typeface="楷体" panose="02010609060101010101" charset="-122"/>
              <a:ea typeface="楷体" panose="0201060906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rPr>
              <a:t>这幅作品诞生于改革开放的背景之下，作者将特区拓荒者的形象转化为一头四蹄奋劲的牛，对于作品中的树根形象，潘鹤先生曾经解释道：“树根不是树根，而是落后的意识，如不拔了这些根就难以发展”。牛和树根虽是具体形象，但是意却在书写一种奋斗精神。“惟改革者进，惟创新者强”，潘鹤先生在埋头向前、四蹄奋力的“开荒牛”形象中，强调的是力度，他以超越写实的方法，综合诸多的因素，共同营造了奋进的精神状态。深圳经济特区的建设者正需要像“开荒牛”那样埋头苦干，奋力向前，破除保守观念，解放思想。</a:t>
            </a:r>
            <a:endParaRPr lang="zh-CN" altLang="en-US">
              <a:latin typeface="楷体" panose="02010609060101010101" charset="-122"/>
              <a:ea typeface="楷体" panose="02010609060101010101" charset="-122"/>
            </a:endParaRPr>
          </a:p>
        </p:txBody>
      </p:sp>
      <p:sp>
        <p:nvSpPr>
          <p:cNvPr id="13" name="文本框 12"/>
          <p:cNvSpPr txBox="1"/>
          <p:nvPr/>
        </p:nvSpPr>
        <p:spPr>
          <a:xfrm>
            <a:off x="5442585" y="23812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实例分析</a:t>
            </a:r>
            <a:endParaRPr lang="zh-CN" altLang="en-US" sz="3200">
              <a:latin typeface="方正正粗黑简体" panose="02000000000000000000" charset="-122"/>
              <a:ea typeface="方正正粗黑简体" panose="02000000000000000000" charset="-122"/>
            </a:endParaRPr>
          </a:p>
        </p:txBody>
      </p:sp>
    </p:spTree>
  </p:cSld>
  <p:clrMapOvr>
    <a:masterClrMapping/>
  </p:clrMapOvr>
  <p:transition spd="slow">
    <p:comb/>
  </p:transition>
  <p:timing>
    <p:tnLst>
      <p:par>
        <p:cTn id="1" dur="indefinite" restart="never" nodeType="tmRoot"/>
      </p:par>
    </p:tnLst>
    <p:bldLst>
      <p:bldP spid="4" grpId="1"/>
      <p:bldP spid="5"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397000" y="1153160"/>
            <a:ext cx="9842500" cy="483743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13" name="文本框 12"/>
          <p:cNvSpPr txBox="1"/>
          <p:nvPr/>
        </p:nvSpPr>
        <p:spPr>
          <a:xfrm>
            <a:off x="5527675" y="37338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思维导图</a:t>
            </a:r>
            <a:endParaRPr lang="zh-CN" altLang="en-US" sz="3200">
              <a:latin typeface="方正正粗黑简体" panose="02000000000000000000" charset="-122"/>
              <a:ea typeface="方正正粗黑简体" panose="02000000000000000000" charset="-122"/>
            </a:endParaRPr>
          </a:p>
        </p:txBody>
      </p:sp>
      <p:pic>
        <p:nvPicPr>
          <p:cNvPr id="3" name="图片 2"/>
          <p:cNvPicPr>
            <a:picLocks noChangeAspect="1"/>
          </p:cNvPicPr>
          <p:nvPr/>
        </p:nvPicPr>
        <p:blipFill>
          <a:blip r:embed="rId1"/>
          <a:stretch>
            <a:fillRect/>
          </a:stretch>
        </p:blipFill>
        <p:spPr>
          <a:xfrm>
            <a:off x="3143250" y="1576070"/>
            <a:ext cx="5905500" cy="3990975"/>
          </a:xfrm>
          <a:prstGeom prst="rect">
            <a:avLst/>
          </a:prstGeom>
        </p:spPr>
      </p:pic>
    </p:spTree>
  </p:cSld>
  <p:clrMapOvr>
    <a:masterClrMapping/>
  </p:clrMapOvr>
  <p:transition spd="slow">
    <p:comb/>
  </p:transition>
  <p:timing>
    <p:tnLst>
      <p:par>
        <p:cTn id="1" dur="indefinite" restart="never" nodeType="tmRoot"/>
      </p:par>
    </p:tnLst>
    <p:bldLst>
      <p:bldP spid="5"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397000" y="1976755"/>
            <a:ext cx="9842500" cy="4013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581820"/>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利用纸板复原“圆明园”中的建筑</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13" name="文本框 12"/>
          <p:cNvSpPr txBox="1"/>
          <p:nvPr/>
        </p:nvSpPr>
        <p:spPr>
          <a:xfrm>
            <a:off x="9305925" y="132715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实践活动</a:t>
            </a:r>
            <a:endParaRPr lang="zh-CN" altLang="en-US" sz="3200">
              <a:latin typeface="方正正粗黑简体" panose="02000000000000000000" charset="-122"/>
              <a:ea typeface="方正正粗黑简体" panose="02000000000000000000" charset="-122"/>
            </a:endParaRPr>
          </a:p>
        </p:txBody>
      </p:sp>
      <p:grpSp>
        <p:nvGrpSpPr>
          <p:cNvPr id="2" name="组合 39"/>
          <p:cNvGrpSpPr/>
          <p:nvPr/>
        </p:nvGrpSpPr>
        <p:grpSpPr>
          <a:xfrm>
            <a:off x="2057956" y="2897873"/>
            <a:ext cx="779057" cy="600075"/>
            <a:chOff x="4525013" y="1808163"/>
            <a:chExt cx="1782762" cy="1373187"/>
          </a:xfrm>
          <a:solidFill>
            <a:schemeClr val="accent1"/>
          </a:solidFill>
        </p:grpSpPr>
        <p:sp>
          <p:nvSpPr>
            <p:cNvPr id="6" name="Freeform 8"/>
            <p:cNvSpPr/>
            <p:nvPr/>
          </p:nvSpPr>
          <p:spPr bwMode="auto">
            <a:xfrm>
              <a:off x="4525013" y="1808163"/>
              <a:ext cx="1187450" cy="1373187"/>
            </a:xfrm>
            <a:custGeom>
              <a:avLst/>
              <a:gdLst>
                <a:gd name="T0" fmla="*/ 0 w 1240"/>
                <a:gd name="T1" fmla="*/ 0 h 1434"/>
                <a:gd name="T2" fmla="*/ 1136953689 w 1240"/>
                <a:gd name="T3" fmla="*/ 658313892 h 1434"/>
                <a:gd name="T4" fmla="*/ 0 w 1240"/>
                <a:gd name="T5" fmla="*/ 1314793994 h 1434"/>
                <a:gd name="T6" fmla="*/ 305326912 w 1240"/>
                <a:gd name="T7" fmla="*/ 658313892 h 1434"/>
                <a:gd name="T8" fmla="*/ 0 w 1240"/>
                <a:gd name="T9" fmla="*/ 0 h 14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0" h="1434">
                  <a:moveTo>
                    <a:pt x="0" y="0"/>
                  </a:moveTo>
                  <a:lnTo>
                    <a:pt x="1240" y="718"/>
                  </a:lnTo>
                  <a:lnTo>
                    <a:pt x="0" y="1434"/>
                  </a:lnTo>
                  <a:lnTo>
                    <a:pt x="333"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7" name="Freeform 9"/>
            <p:cNvSpPr/>
            <p:nvPr/>
          </p:nvSpPr>
          <p:spPr bwMode="auto">
            <a:xfrm>
              <a:off x="5120325" y="1808163"/>
              <a:ext cx="1187450" cy="1373187"/>
            </a:xfrm>
            <a:custGeom>
              <a:avLst/>
              <a:gdLst>
                <a:gd name="T0" fmla="*/ 0 w 1240"/>
                <a:gd name="T1" fmla="*/ 0 h 1434"/>
                <a:gd name="T2" fmla="*/ 99942112 w 1240"/>
                <a:gd name="T3" fmla="*/ 214547541 h 1434"/>
                <a:gd name="T4" fmla="*/ 866469816 w 1240"/>
                <a:gd name="T5" fmla="*/ 658313892 h 1434"/>
                <a:gd name="T6" fmla="*/ 99942112 w 1240"/>
                <a:gd name="T7" fmla="*/ 1100246453 h 1434"/>
                <a:gd name="T8" fmla="*/ 0 w 1240"/>
                <a:gd name="T9" fmla="*/ 1314793994 h 1434"/>
                <a:gd name="T10" fmla="*/ 1136954646 w 1240"/>
                <a:gd name="T11" fmla="*/ 658313892 h 1434"/>
                <a:gd name="T12" fmla="*/ 0 w 1240"/>
                <a:gd name="T13" fmla="*/ 0 h 14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40" h="1434">
                  <a:moveTo>
                    <a:pt x="0" y="0"/>
                  </a:moveTo>
                  <a:lnTo>
                    <a:pt x="109" y="234"/>
                  </a:lnTo>
                  <a:lnTo>
                    <a:pt x="945" y="718"/>
                  </a:lnTo>
                  <a:lnTo>
                    <a:pt x="109" y="1200"/>
                  </a:lnTo>
                  <a:lnTo>
                    <a:pt x="0" y="1434"/>
                  </a:lnTo>
                  <a:lnTo>
                    <a:pt x="1240"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8" name="Freeform 21"/>
            <p:cNvSpPr/>
            <p:nvPr/>
          </p:nvSpPr>
          <p:spPr bwMode="auto">
            <a:xfrm>
              <a:off x="5220338" y="2398713"/>
              <a:ext cx="211137" cy="209550"/>
            </a:xfrm>
            <a:custGeom>
              <a:avLst/>
              <a:gdLst>
                <a:gd name="T0" fmla="*/ 165266259 w 129"/>
                <a:gd name="T1" fmla="*/ 0 h 128"/>
                <a:gd name="T2" fmla="*/ 63974511 w 129"/>
                <a:gd name="T3" fmla="*/ 47967305 h 128"/>
                <a:gd name="T4" fmla="*/ 63974511 w 129"/>
                <a:gd name="T5" fmla="*/ 277142972 h 128"/>
                <a:gd name="T6" fmla="*/ 295881500 w 129"/>
                <a:gd name="T7" fmla="*/ 277142972 h 128"/>
                <a:gd name="T8" fmla="*/ 343861974 w 129"/>
                <a:gd name="T9" fmla="*/ 175879571 h 128"/>
                <a:gd name="T10" fmla="*/ 165266259 w 129"/>
                <a:gd name="T11" fmla="*/ 175879571 h 128"/>
                <a:gd name="T12" fmla="*/ 165266259 w 129"/>
                <a:gd name="T13" fmla="*/ 0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 h="128">
                  <a:moveTo>
                    <a:pt x="62" y="0"/>
                  </a:moveTo>
                  <a:cubicBezTo>
                    <a:pt x="48" y="1"/>
                    <a:pt x="35" y="7"/>
                    <a:pt x="24" y="18"/>
                  </a:cubicBezTo>
                  <a:cubicBezTo>
                    <a:pt x="0" y="42"/>
                    <a:pt x="0" y="80"/>
                    <a:pt x="24" y="104"/>
                  </a:cubicBezTo>
                  <a:cubicBezTo>
                    <a:pt x="48" y="128"/>
                    <a:pt x="87" y="128"/>
                    <a:pt x="111" y="104"/>
                  </a:cubicBezTo>
                  <a:cubicBezTo>
                    <a:pt x="122" y="94"/>
                    <a:pt x="127" y="80"/>
                    <a:pt x="129" y="66"/>
                  </a:cubicBezTo>
                  <a:cubicBezTo>
                    <a:pt x="62" y="66"/>
                    <a:pt x="62" y="66"/>
                    <a:pt x="62" y="66"/>
                  </a:cubicBezTo>
                  <a:lnTo>
                    <a:pt x="6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sp>
          <p:nvSpPr>
            <p:cNvPr id="9" name="Freeform 22"/>
            <p:cNvSpPr/>
            <p:nvPr/>
          </p:nvSpPr>
          <p:spPr bwMode="auto">
            <a:xfrm>
              <a:off x="5337813" y="2381250"/>
              <a:ext cx="109537" cy="109538"/>
            </a:xfrm>
            <a:custGeom>
              <a:avLst/>
              <a:gdLst>
                <a:gd name="T0" fmla="*/ 126971102 w 68"/>
                <a:gd name="T1" fmla="*/ 51824361 h 68"/>
                <a:gd name="T2" fmla="*/ 0 w 68"/>
                <a:gd name="T3" fmla="*/ 5182114 h 68"/>
                <a:gd name="T4" fmla="*/ 0 w 68"/>
                <a:gd name="T5" fmla="*/ 176203149 h 68"/>
                <a:gd name="T6" fmla="*/ 171022695 w 68"/>
                <a:gd name="T7" fmla="*/ 176203149 h 68"/>
                <a:gd name="T8" fmla="*/ 126971102 w 68"/>
                <a:gd name="T9" fmla="*/ 51824361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68">
                  <a:moveTo>
                    <a:pt x="49" y="20"/>
                  </a:moveTo>
                  <a:cubicBezTo>
                    <a:pt x="35" y="6"/>
                    <a:pt x="18" y="0"/>
                    <a:pt x="0" y="2"/>
                  </a:cubicBezTo>
                  <a:cubicBezTo>
                    <a:pt x="0" y="68"/>
                    <a:pt x="0" y="68"/>
                    <a:pt x="0" y="68"/>
                  </a:cubicBezTo>
                  <a:cubicBezTo>
                    <a:pt x="66" y="68"/>
                    <a:pt x="66" y="68"/>
                    <a:pt x="66" y="68"/>
                  </a:cubicBezTo>
                  <a:cubicBezTo>
                    <a:pt x="68" y="51"/>
                    <a:pt x="62" y="33"/>
                    <a:pt x="4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grpSp>
      <p:grpSp>
        <p:nvGrpSpPr>
          <p:cNvPr id="11" name="组合 39"/>
          <p:cNvGrpSpPr/>
          <p:nvPr/>
        </p:nvGrpSpPr>
        <p:grpSpPr>
          <a:xfrm>
            <a:off x="2101052" y="4130018"/>
            <a:ext cx="779057" cy="600075"/>
            <a:chOff x="4525013" y="1808163"/>
            <a:chExt cx="1782762" cy="1373187"/>
          </a:xfrm>
          <a:solidFill>
            <a:schemeClr val="accent2"/>
          </a:solidFill>
        </p:grpSpPr>
        <p:sp>
          <p:nvSpPr>
            <p:cNvPr id="12" name="Freeform 8"/>
            <p:cNvSpPr/>
            <p:nvPr/>
          </p:nvSpPr>
          <p:spPr bwMode="auto">
            <a:xfrm>
              <a:off x="4525013" y="1808163"/>
              <a:ext cx="1187450" cy="1373187"/>
            </a:xfrm>
            <a:custGeom>
              <a:avLst/>
              <a:gdLst>
                <a:gd name="T0" fmla="*/ 0 w 1240"/>
                <a:gd name="T1" fmla="*/ 0 h 1434"/>
                <a:gd name="T2" fmla="*/ 1136953689 w 1240"/>
                <a:gd name="T3" fmla="*/ 658313892 h 1434"/>
                <a:gd name="T4" fmla="*/ 0 w 1240"/>
                <a:gd name="T5" fmla="*/ 1314793994 h 1434"/>
                <a:gd name="T6" fmla="*/ 305326912 w 1240"/>
                <a:gd name="T7" fmla="*/ 658313892 h 1434"/>
                <a:gd name="T8" fmla="*/ 0 w 1240"/>
                <a:gd name="T9" fmla="*/ 0 h 14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0" h="1434">
                  <a:moveTo>
                    <a:pt x="0" y="0"/>
                  </a:moveTo>
                  <a:lnTo>
                    <a:pt x="1240" y="718"/>
                  </a:lnTo>
                  <a:lnTo>
                    <a:pt x="0" y="1434"/>
                  </a:lnTo>
                  <a:lnTo>
                    <a:pt x="333"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10" name="Freeform 9"/>
            <p:cNvSpPr/>
            <p:nvPr/>
          </p:nvSpPr>
          <p:spPr bwMode="auto">
            <a:xfrm>
              <a:off x="5120325" y="1808163"/>
              <a:ext cx="1187450" cy="1373187"/>
            </a:xfrm>
            <a:custGeom>
              <a:avLst/>
              <a:gdLst>
                <a:gd name="T0" fmla="*/ 0 w 1240"/>
                <a:gd name="T1" fmla="*/ 0 h 1434"/>
                <a:gd name="T2" fmla="*/ 99942112 w 1240"/>
                <a:gd name="T3" fmla="*/ 214547541 h 1434"/>
                <a:gd name="T4" fmla="*/ 866469816 w 1240"/>
                <a:gd name="T5" fmla="*/ 658313892 h 1434"/>
                <a:gd name="T6" fmla="*/ 99942112 w 1240"/>
                <a:gd name="T7" fmla="*/ 1100246453 h 1434"/>
                <a:gd name="T8" fmla="*/ 0 w 1240"/>
                <a:gd name="T9" fmla="*/ 1314793994 h 1434"/>
                <a:gd name="T10" fmla="*/ 1136954646 w 1240"/>
                <a:gd name="T11" fmla="*/ 658313892 h 1434"/>
                <a:gd name="T12" fmla="*/ 0 w 1240"/>
                <a:gd name="T13" fmla="*/ 0 h 14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40" h="1434">
                  <a:moveTo>
                    <a:pt x="0" y="0"/>
                  </a:moveTo>
                  <a:lnTo>
                    <a:pt x="109" y="234"/>
                  </a:lnTo>
                  <a:lnTo>
                    <a:pt x="945" y="718"/>
                  </a:lnTo>
                  <a:lnTo>
                    <a:pt x="109" y="1200"/>
                  </a:lnTo>
                  <a:lnTo>
                    <a:pt x="0" y="1434"/>
                  </a:lnTo>
                  <a:lnTo>
                    <a:pt x="1240"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14" name="Freeform 21"/>
            <p:cNvSpPr/>
            <p:nvPr/>
          </p:nvSpPr>
          <p:spPr bwMode="auto">
            <a:xfrm>
              <a:off x="5220338" y="2398713"/>
              <a:ext cx="211137" cy="209550"/>
            </a:xfrm>
            <a:custGeom>
              <a:avLst/>
              <a:gdLst>
                <a:gd name="T0" fmla="*/ 165266259 w 129"/>
                <a:gd name="T1" fmla="*/ 0 h 128"/>
                <a:gd name="T2" fmla="*/ 63974511 w 129"/>
                <a:gd name="T3" fmla="*/ 47967305 h 128"/>
                <a:gd name="T4" fmla="*/ 63974511 w 129"/>
                <a:gd name="T5" fmla="*/ 277142972 h 128"/>
                <a:gd name="T6" fmla="*/ 295881500 w 129"/>
                <a:gd name="T7" fmla="*/ 277142972 h 128"/>
                <a:gd name="T8" fmla="*/ 343861974 w 129"/>
                <a:gd name="T9" fmla="*/ 175879571 h 128"/>
                <a:gd name="T10" fmla="*/ 165266259 w 129"/>
                <a:gd name="T11" fmla="*/ 175879571 h 128"/>
                <a:gd name="T12" fmla="*/ 165266259 w 129"/>
                <a:gd name="T13" fmla="*/ 0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 h="128">
                  <a:moveTo>
                    <a:pt x="62" y="0"/>
                  </a:moveTo>
                  <a:cubicBezTo>
                    <a:pt x="48" y="1"/>
                    <a:pt x="35" y="7"/>
                    <a:pt x="24" y="18"/>
                  </a:cubicBezTo>
                  <a:cubicBezTo>
                    <a:pt x="0" y="42"/>
                    <a:pt x="0" y="80"/>
                    <a:pt x="24" y="104"/>
                  </a:cubicBezTo>
                  <a:cubicBezTo>
                    <a:pt x="48" y="128"/>
                    <a:pt x="87" y="128"/>
                    <a:pt x="111" y="104"/>
                  </a:cubicBezTo>
                  <a:cubicBezTo>
                    <a:pt x="122" y="94"/>
                    <a:pt x="127" y="80"/>
                    <a:pt x="129" y="66"/>
                  </a:cubicBezTo>
                  <a:cubicBezTo>
                    <a:pt x="62" y="66"/>
                    <a:pt x="62" y="66"/>
                    <a:pt x="62" y="66"/>
                  </a:cubicBezTo>
                  <a:lnTo>
                    <a:pt x="6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sp>
          <p:nvSpPr>
            <p:cNvPr id="15" name="Freeform 22"/>
            <p:cNvSpPr/>
            <p:nvPr/>
          </p:nvSpPr>
          <p:spPr bwMode="auto">
            <a:xfrm>
              <a:off x="5337813" y="2381250"/>
              <a:ext cx="109537" cy="109538"/>
            </a:xfrm>
            <a:custGeom>
              <a:avLst/>
              <a:gdLst>
                <a:gd name="T0" fmla="*/ 126971102 w 68"/>
                <a:gd name="T1" fmla="*/ 51824361 h 68"/>
                <a:gd name="T2" fmla="*/ 0 w 68"/>
                <a:gd name="T3" fmla="*/ 5182114 h 68"/>
                <a:gd name="T4" fmla="*/ 0 w 68"/>
                <a:gd name="T5" fmla="*/ 176203149 h 68"/>
                <a:gd name="T6" fmla="*/ 171022695 w 68"/>
                <a:gd name="T7" fmla="*/ 176203149 h 68"/>
                <a:gd name="T8" fmla="*/ 126971102 w 68"/>
                <a:gd name="T9" fmla="*/ 51824361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68">
                  <a:moveTo>
                    <a:pt x="49" y="20"/>
                  </a:moveTo>
                  <a:cubicBezTo>
                    <a:pt x="35" y="6"/>
                    <a:pt x="18" y="0"/>
                    <a:pt x="0" y="2"/>
                  </a:cubicBezTo>
                  <a:cubicBezTo>
                    <a:pt x="0" y="68"/>
                    <a:pt x="0" y="68"/>
                    <a:pt x="0" y="68"/>
                  </a:cubicBezTo>
                  <a:cubicBezTo>
                    <a:pt x="66" y="68"/>
                    <a:pt x="66" y="68"/>
                    <a:pt x="66" y="68"/>
                  </a:cubicBezTo>
                  <a:cubicBezTo>
                    <a:pt x="68" y="51"/>
                    <a:pt x="62" y="33"/>
                    <a:pt x="4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grpSp>
      <p:sp>
        <p:nvSpPr>
          <p:cNvPr id="16" name="1"/>
          <p:cNvSpPr/>
          <p:nvPr>
            <p:custDataLst>
              <p:tags r:id="rId1"/>
            </p:custDataLst>
          </p:nvPr>
        </p:nvSpPr>
        <p:spPr>
          <a:xfrm>
            <a:off x="3155315" y="2563178"/>
            <a:ext cx="7458710" cy="1217930"/>
          </a:xfrm>
          <a:prstGeom prst="rect">
            <a:avLst/>
          </a:prstGeom>
          <a:ln w="12700">
            <a:miter lim="400000"/>
          </a:ln>
        </p:spPr>
        <p:txBody>
          <a:bodyPr wrap="square" lIns="19050" tIns="19050" rIns="19050" bIns="19050" anchor="ctr">
            <a:spAutoFit/>
          </a:bodyPr>
          <a:lstStyle>
            <a:lvl1pPr algn="l">
              <a:lnSpc>
                <a:spcPct val="130000"/>
              </a:lnSpc>
              <a:defRPr sz="2400">
                <a:solidFill>
                  <a:srgbClr val="53585F"/>
                </a:solidFill>
                <a:latin typeface="Lato Light"/>
                <a:ea typeface="Lato Light"/>
                <a:cs typeface="Lato Light"/>
                <a:sym typeface="Lato Light"/>
              </a:defRPr>
            </a:lvl1pPr>
          </a:lstStyle>
          <a:p>
            <a:pPr algn="just">
              <a:lnSpc>
                <a:spcPct val="120000"/>
              </a:lnSpc>
              <a:spcBef>
                <a:spcPts val="0"/>
              </a:spcBef>
              <a:spcAft>
                <a:spcPts val="0"/>
              </a:spcAft>
            </a:pPr>
            <a:r>
              <a:rPr lang="zh-CN" altLang="en-US" sz="1600" b="1" dirty="0">
                <a:solidFill>
                  <a:schemeClr val="tx1">
                    <a:lumMod val="65000"/>
                    <a:lumOff val="35000"/>
                  </a:schemeClr>
                </a:solidFill>
                <a:latin typeface="微软雅黑" panose="020B0503020204020204" charset="-122"/>
                <a:ea typeface="微软雅黑" panose="020B0503020204020204" charset="-122"/>
              </a:rPr>
              <a:t>活动目标</a:t>
            </a:r>
            <a:endParaRPr lang="zh-CN" altLang="en-US" sz="1600" b="1" dirty="0">
              <a:solidFill>
                <a:schemeClr val="tx1">
                  <a:lumMod val="65000"/>
                  <a:lumOff val="35000"/>
                </a:schemeClr>
              </a:solidFill>
              <a:latin typeface="微软雅黑" panose="020B0503020204020204" charset="-122"/>
              <a:ea typeface="微软雅黑" panose="020B0503020204020204" charset="-122"/>
            </a:endParaRPr>
          </a:p>
          <a:p>
            <a:pPr algn="just">
              <a:lnSpc>
                <a:spcPct val="120000"/>
              </a:lnSpc>
              <a:spcBef>
                <a:spcPts val="0"/>
              </a:spcBef>
              <a:spcAft>
                <a:spcPts val="0"/>
              </a:spcAft>
            </a:pPr>
            <a:r>
              <a:rPr lang="zh-CN" altLang="en-US" sz="1600" dirty="0">
                <a:solidFill>
                  <a:schemeClr val="tx1">
                    <a:lumMod val="65000"/>
                    <a:lumOff val="35000"/>
                  </a:schemeClr>
                </a:solidFill>
                <a:latin typeface="微软雅黑" panose="020B0503020204020204" charset="-122"/>
                <a:ea typeface="微软雅黑" panose="020B0503020204020204" charset="-122"/>
              </a:rPr>
              <a:t>1. 弘扬和继承中国建筑艺术，了解圆明园的美，感受建筑艺术中的韵律与节奏美。</a:t>
            </a:r>
            <a:endParaRPr lang="zh-CN" altLang="en-US" sz="1600" dirty="0">
              <a:solidFill>
                <a:schemeClr val="tx1">
                  <a:lumMod val="65000"/>
                  <a:lumOff val="35000"/>
                </a:schemeClr>
              </a:solidFill>
              <a:latin typeface="微软雅黑" panose="020B0503020204020204" charset="-122"/>
              <a:ea typeface="微软雅黑" panose="020B0503020204020204" charset="-122"/>
            </a:endParaRPr>
          </a:p>
          <a:p>
            <a:pPr algn="just">
              <a:lnSpc>
                <a:spcPct val="120000"/>
              </a:lnSpc>
              <a:spcBef>
                <a:spcPts val="0"/>
              </a:spcBef>
              <a:spcAft>
                <a:spcPts val="0"/>
              </a:spcAft>
            </a:pPr>
            <a:r>
              <a:rPr lang="zh-CN" altLang="en-US" sz="1600" dirty="0">
                <a:solidFill>
                  <a:schemeClr val="tx1">
                    <a:lumMod val="65000"/>
                    <a:lumOff val="35000"/>
                  </a:schemeClr>
                </a:solidFill>
                <a:latin typeface="微软雅黑" panose="020B0503020204020204" charset="-122"/>
                <a:ea typeface="微软雅黑" panose="020B0503020204020204" charset="-122"/>
              </a:rPr>
              <a:t>2. 提高对建筑知识的认识，增强个人修养，展现个人魅力。</a:t>
            </a:r>
            <a:endParaRPr lang="zh-CN" altLang="en-US" sz="1600" dirty="0">
              <a:solidFill>
                <a:schemeClr val="tx1">
                  <a:lumMod val="65000"/>
                  <a:lumOff val="35000"/>
                </a:schemeClr>
              </a:solidFill>
              <a:latin typeface="微软雅黑" panose="020B0503020204020204" charset="-122"/>
              <a:ea typeface="微软雅黑" panose="020B0503020204020204" charset="-122"/>
            </a:endParaRPr>
          </a:p>
          <a:p>
            <a:pPr algn="just">
              <a:lnSpc>
                <a:spcPct val="120000"/>
              </a:lnSpc>
              <a:spcBef>
                <a:spcPts val="0"/>
              </a:spcBef>
              <a:spcAft>
                <a:spcPts val="0"/>
              </a:spcAft>
            </a:pPr>
            <a:r>
              <a:rPr lang="zh-CN" altLang="en-US" sz="1600" dirty="0">
                <a:solidFill>
                  <a:schemeClr val="tx1">
                    <a:lumMod val="65000"/>
                    <a:lumOff val="35000"/>
                  </a:schemeClr>
                </a:solidFill>
                <a:latin typeface="微软雅黑" panose="020B0503020204020204" charset="-122"/>
                <a:ea typeface="微软雅黑" panose="020B0503020204020204" charset="-122"/>
              </a:rPr>
              <a:t>3. 增强同学们对建筑知识的学习兴趣，提高审美能力。</a:t>
            </a:r>
            <a:endParaRPr lang="zh-CN" altLang="en-US" sz="1600" dirty="0">
              <a:solidFill>
                <a:schemeClr val="tx1">
                  <a:lumMod val="65000"/>
                  <a:lumOff val="35000"/>
                </a:schemeClr>
              </a:solidFill>
              <a:latin typeface="微软雅黑" panose="020B0503020204020204" charset="-122"/>
              <a:ea typeface="微软雅黑" panose="020B0503020204020204" charset="-122"/>
            </a:endParaRPr>
          </a:p>
        </p:txBody>
      </p:sp>
      <p:sp>
        <p:nvSpPr>
          <p:cNvPr id="17" name="1"/>
          <p:cNvSpPr/>
          <p:nvPr>
            <p:custDataLst>
              <p:tags r:id="rId2"/>
            </p:custDataLst>
          </p:nvPr>
        </p:nvSpPr>
        <p:spPr>
          <a:xfrm>
            <a:off x="3154680" y="4168140"/>
            <a:ext cx="7713980" cy="922655"/>
          </a:xfrm>
          <a:prstGeom prst="rect">
            <a:avLst/>
          </a:prstGeom>
          <a:ln w="12700">
            <a:miter lim="400000"/>
          </a:ln>
        </p:spPr>
        <p:txBody>
          <a:bodyPr wrap="square" lIns="19050" tIns="19050" rIns="19050" bIns="19050" anchor="ctr">
            <a:spAutoFit/>
          </a:bodyPr>
          <a:lstStyle>
            <a:lvl1pPr algn="l">
              <a:lnSpc>
                <a:spcPct val="130000"/>
              </a:lnSpc>
              <a:defRPr sz="2400">
                <a:solidFill>
                  <a:srgbClr val="53585F"/>
                </a:solidFill>
                <a:latin typeface="Lato Light"/>
                <a:ea typeface="Lato Light"/>
                <a:cs typeface="Lato Light"/>
                <a:sym typeface="Lato Light"/>
              </a:defRPr>
            </a:lvl1pPr>
          </a:lstStyle>
          <a:p>
            <a:pPr>
              <a:lnSpc>
                <a:spcPct val="120000"/>
              </a:lnSpc>
              <a:spcBef>
                <a:spcPts val="0"/>
              </a:spcBef>
              <a:spcAft>
                <a:spcPts val="0"/>
              </a:spcAft>
            </a:pPr>
            <a:r>
              <a:rPr lang="zh-CN" altLang="en-US" sz="16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活动描述</a:t>
            </a:r>
            <a:endParaRPr lang="zh-CN" altLang="en-US" sz="16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a:p>
            <a:pPr>
              <a:lnSpc>
                <a:spcPct val="120000"/>
              </a:lnSpc>
              <a:spcBef>
                <a:spcPts val="0"/>
              </a:spcBef>
              <a:spcAft>
                <a:spcPts val="0"/>
              </a:spcAft>
            </a:pPr>
            <a:r>
              <a:rPr lang="zh-CN" altLang="en-US" sz="16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全班同学分为 3 个小组，通过查资料整理出圆明园建筑图形，由小组长进行整体分工</a:t>
            </a:r>
            <a:endParaRPr lang="zh-CN" altLang="en-US" sz="16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a:p>
            <a:pPr>
              <a:lnSpc>
                <a:spcPct val="120000"/>
              </a:lnSpc>
              <a:spcBef>
                <a:spcPts val="0"/>
              </a:spcBef>
              <a:spcAft>
                <a:spcPts val="0"/>
              </a:spcAft>
            </a:pPr>
            <a:r>
              <a:rPr lang="zh-CN" altLang="en-US" sz="16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制作模型；最后由班级组织评委会，制定模型的评分标准。</a:t>
            </a:r>
            <a:endParaRPr lang="zh-CN" altLang="en-US" sz="16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up)">
                                      <p:cBhvr>
                                        <p:cTn id="15" dur="500"/>
                                        <p:tgtEl>
                                          <p:spTgt spid="16"/>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up)">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1" animBg="1"/>
      <p:bldP spid="5" grpId="1" animBg="1"/>
      <p:bldP spid="16" grpId="0" animBg="1"/>
      <p:bldP spid="1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229" y="5982129"/>
            <a:ext cx="12192000" cy="1787302"/>
          </a:xfrm>
          <a:prstGeom prst="rect">
            <a:avLst/>
          </a:prstGeom>
          <a:noFill/>
        </p:spPr>
      </p:pic>
      <p:sp>
        <p:nvSpPr>
          <p:cNvPr id="21" name="TextBox 76"/>
          <p:cNvSpPr txBox="1"/>
          <p:nvPr/>
        </p:nvSpPr>
        <p:spPr>
          <a:xfrm>
            <a:off x="4815647" y="456725"/>
            <a:ext cx="5451229" cy="583565"/>
          </a:xfrm>
          <a:prstGeom prst="rect">
            <a:avLst/>
          </a:prstGeom>
          <a:noFill/>
          <a:effectLst/>
        </p:spPr>
        <p:txBody>
          <a:bodyPr wrap="square" rtlCol="0">
            <a:spAutoFit/>
          </a:bodyPr>
          <a:p>
            <a:pPr algn="ctr">
              <a:buClrTx/>
              <a:buSzTx/>
              <a:buFontTx/>
            </a:pPr>
            <a:r>
              <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第 </a:t>
            </a:r>
            <a:r>
              <a:rPr lang="en-US" altLang="zh-CN"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27</a:t>
            </a:r>
            <a:r>
              <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 课　　工艺美术审美</a:t>
            </a:r>
            <a:endPar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endParaRPr>
          </a:p>
        </p:txBody>
      </p:sp>
      <p:sp>
        <p:nvSpPr>
          <p:cNvPr id="4" name="矩形 3"/>
          <p:cNvSpPr/>
          <p:nvPr>
            <p:custDataLst>
              <p:tags r:id="rId3"/>
            </p:custDataLst>
          </p:nvPr>
        </p:nvSpPr>
        <p:spPr>
          <a:xfrm>
            <a:off x="4210050" y="2139950"/>
            <a:ext cx="2985135" cy="398780"/>
          </a:xfrm>
          <a:prstGeom prst="rect">
            <a:avLst/>
          </a:prstGeom>
        </p:spPr>
        <p:txBody>
          <a:bodyPr wrap="square">
            <a:spAutoFit/>
          </a:bodyPr>
          <a:p>
            <a:pPr algn="l"/>
            <a:r>
              <a:rPr lang="zh-CN" altLang="en-US" sz="2000" dirty="0">
                <a:latin typeface="微软雅黑" panose="020B0503020204020204" charset="-122"/>
                <a:ea typeface="微软雅黑" panose="020B0503020204020204" charset="-122"/>
                <a:cs typeface="+mn-ea"/>
              </a:rPr>
              <a:t>学习目标</a:t>
            </a:r>
            <a:endParaRPr lang="zh-CN" altLang="en-US" sz="2000" dirty="0">
              <a:latin typeface="微软雅黑" panose="020B0503020204020204" charset="-122"/>
              <a:ea typeface="微软雅黑" panose="020B0503020204020204" charset="-122"/>
              <a:cs typeface="+mn-ea"/>
            </a:endParaRPr>
          </a:p>
        </p:txBody>
      </p:sp>
      <p:grpSp>
        <p:nvGrpSpPr>
          <p:cNvPr id="48" name="组合 47"/>
          <p:cNvGrpSpPr/>
          <p:nvPr>
            <p:custDataLst>
              <p:tags r:id="rId4"/>
            </p:custDataLst>
          </p:nvPr>
        </p:nvGrpSpPr>
        <p:grpSpPr>
          <a:xfrm>
            <a:off x="4346095" y="2788691"/>
            <a:ext cx="1228997" cy="1304543"/>
            <a:chOff x="748600" y="1708351"/>
            <a:chExt cx="1083469" cy="1083470"/>
          </a:xfrm>
        </p:grpSpPr>
        <p:sp>
          <p:nvSpPr>
            <p:cNvPr id="5" name="任意多边形 4"/>
            <p:cNvSpPr/>
            <p:nvPr>
              <p:custDataLst>
                <p:tags r:id="rId5"/>
              </p:custDataLst>
            </p:nvPr>
          </p:nvSpPr>
          <p:spPr>
            <a:xfrm>
              <a:off x="748600" y="1825304"/>
              <a:ext cx="1005238" cy="966517"/>
            </a:xfrm>
            <a:custGeom>
              <a:avLst/>
              <a:gdLst>
                <a:gd name="connsiteX0" fmla="*/ 157228 w 1005238"/>
                <a:gd name="connsiteY0" fmla="*/ 0 h 966517"/>
                <a:gd name="connsiteX1" fmla="*/ 204730 w 1005238"/>
                <a:gd name="connsiteY1" fmla="*/ 42990 h 966517"/>
                <a:gd name="connsiteX2" fmla="*/ 151324 w 1005238"/>
                <a:gd name="connsiteY2" fmla="*/ 107719 h 966517"/>
                <a:gd name="connsiteX3" fmla="*/ 64294 w 1005238"/>
                <a:gd name="connsiteY3" fmla="*/ 392634 h 966517"/>
                <a:gd name="connsiteX4" fmla="*/ 573881 w 1005238"/>
                <a:gd name="connsiteY4" fmla="*/ 902221 h 966517"/>
                <a:gd name="connsiteX5" fmla="*/ 934214 w 1005238"/>
                <a:gd name="connsiteY5" fmla="*/ 752967 h 966517"/>
                <a:gd name="connsiteX6" fmla="*/ 957734 w 1005238"/>
                <a:gd name="connsiteY6" fmla="*/ 724460 h 966517"/>
                <a:gd name="connsiteX7" fmla="*/ 1005238 w 1005238"/>
                <a:gd name="connsiteY7" fmla="*/ 767451 h 966517"/>
                <a:gd name="connsiteX8" fmla="*/ 979678 w 1005238"/>
                <a:gd name="connsiteY8" fmla="*/ 798431 h 966517"/>
                <a:gd name="connsiteX9" fmla="*/ 573882 w 1005238"/>
                <a:gd name="connsiteY9" fmla="*/ 966517 h 966517"/>
                <a:gd name="connsiteX10" fmla="*/ 0 w 1005238"/>
                <a:gd name="connsiteY10" fmla="*/ 392635 h 966517"/>
                <a:gd name="connsiteX11" fmla="*/ 98010 w 1005238"/>
                <a:gd name="connsiteY11" fmla="*/ 71772 h 9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238" h="966517">
                  <a:moveTo>
                    <a:pt x="157228" y="0"/>
                  </a:moveTo>
                  <a:lnTo>
                    <a:pt x="204730" y="42990"/>
                  </a:lnTo>
                  <a:lnTo>
                    <a:pt x="151324" y="107719"/>
                  </a:lnTo>
                  <a:cubicBezTo>
                    <a:pt x="96378" y="189050"/>
                    <a:pt x="64294" y="287095"/>
                    <a:pt x="64294" y="392634"/>
                  </a:cubicBezTo>
                  <a:cubicBezTo>
                    <a:pt x="64294" y="674071"/>
                    <a:pt x="292444" y="902221"/>
                    <a:pt x="573881" y="902221"/>
                  </a:cubicBezTo>
                  <a:cubicBezTo>
                    <a:pt x="714600" y="902221"/>
                    <a:pt x="841996" y="845184"/>
                    <a:pt x="934214" y="752967"/>
                  </a:cubicBezTo>
                  <a:lnTo>
                    <a:pt x="957734" y="724460"/>
                  </a:lnTo>
                  <a:lnTo>
                    <a:pt x="1005238" y="767451"/>
                  </a:lnTo>
                  <a:lnTo>
                    <a:pt x="979678" y="798431"/>
                  </a:lnTo>
                  <a:cubicBezTo>
                    <a:pt x="875826" y="902283"/>
                    <a:pt x="732355" y="966517"/>
                    <a:pt x="573882" y="966517"/>
                  </a:cubicBezTo>
                  <a:cubicBezTo>
                    <a:pt x="256936" y="966517"/>
                    <a:pt x="0" y="709581"/>
                    <a:pt x="0" y="392635"/>
                  </a:cubicBezTo>
                  <a:cubicBezTo>
                    <a:pt x="0" y="273780"/>
                    <a:pt x="36132" y="163365"/>
                    <a:pt x="98010" y="71772"/>
                  </a:cubicBezTo>
                  <a:close/>
                </a:path>
              </a:pathLst>
            </a:custGeom>
            <a:solidFill>
              <a:srgbClr val="FFCA08"/>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endParaRPr>
            </a:p>
          </p:txBody>
        </p:sp>
        <p:sp>
          <p:nvSpPr>
            <p:cNvPr id="6" name="椭圆 5"/>
            <p:cNvSpPr/>
            <p:nvPr>
              <p:custDataLst>
                <p:tags r:id="rId6"/>
              </p:custDataLst>
            </p:nvPr>
          </p:nvSpPr>
          <p:spPr>
            <a:xfrm>
              <a:off x="812895" y="1708351"/>
              <a:ext cx="1019174" cy="1019174"/>
            </a:xfrm>
            <a:prstGeom prst="ellipse">
              <a:avLst/>
            </a:prstGeom>
            <a:solidFill>
              <a:srgbClr val="FFCA08">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FFCA08">
                      <a:lumMod val="50000"/>
                    </a:srgbClr>
                  </a:solidFill>
                  <a:latin typeface="Calibri Light" panose="020F0302020204030204" charset="0"/>
                  <a:ea typeface="+mn-ea"/>
                  <a:cs typeface="+mn-ea"/>
                </a:rPr>
                <a:t>ONE</a:t>
              </a:r>
              <a:endParaRPr lang="en-US" altLang="zh-CN" smtClean="0">
                <a:solidFill>
                  <a:srgbClr val="FFCA08">
                    <a:lumMod val="50000"/>
                  </a:srgbClr>
                </a:solidFill>
                <a:latin typeface="Calibri Light" panose="020F0302020204030204" charset="0"/>
                <a:ea typeface="+mn-ea"/>
                <a:cs typeface="+mn-ea"/>
              </a:endParaRPr>
            </a:p>
          </p:txBody>
        </p:sp>
      </p:grpSp>
      <p:sp>
        <p:nvSpPr>
          <p:cNvPr id="10" name="矩形 9"/>
          <p:cNvSpPr/>
          <p:nvPr>
            <p:custDataLst>
              <p:tags r:id="rId7"/>
            </p:custDataLst>
          </p:nvPr>
        </p:nvSpPr>
        <p:spPr>
          <a:xfrm>
            <a:off x="4114165" y="4156710"/>
            <a:ext cx="2036445" cy="1565910"/>
          </a:xfrm>
          <a:prstGeom prst="rect">
            <a:avLst/>
          </a:prstGeom>
        </p:spPr>
        <p:txBody>
          <a:bodyPr wrap="square" anchor="t" anchorCtr="0">
            <a:spAutoFit/>
          </a:bodyPr>
          <a:p>
            <a:pPr algn="just">
              <a:lnSpc>
                <a:spcPct val="120000"/>
              </a:lnSpc>
              <a:spcBef>
                <a:spcPts val="0"/>
              </a:spcBef>
              <a:spcAft>
                <a:spcPts val="0"/>
              </a:spcAft>
            </a:pPr>
            <a:r>
              <a:rPr lang="zh-CN" altLang="en-US" sz="1600" dirty="0">
                <a:latin typeface="微软雅黑" panose="020B0503020204020204" charset="-122"/>
                <a:ea typeface="微软雅黑" panose="020B0503020204020204" charset="-122"/>
                <a:cs typeface="微软雅黑" panose="020B0503020204020204" charset="-122"/>
              </a:rPr>
              <a:t>1. 了解中国传统工艺美术基本知识，熟悉其在功能与美观、材料与技术方面的重要体现。</a:t>
            </a:r>
            <a:endParaRPr lang="zh-CN" altLang="en-US" sz="1600" dirty="0">
              <a:latin typeface="微软雅黑" panose="020B0503020204020204" charset="-122"/>
              <a:ea typeface="微软雅黑" panose="020B0503020204020204" charset="-122"/>
              <a:cs typeface="微软雅黑" panose="020B0503020204020204" charset="-122"/>
            </a:endParaRPr>
          </a:p>
        </p:txBody>
      </p:sp>
      <p:grpSp>
        <p:nvGrpSpPr>
          <p:cNvPr id="49" name="组合 48"/>
          <p:cNvGrpSpPr/>
          <p:nvPr>
            <p:custDataLst>
              <p:tags r:id="rId8"/>
            </p:custDataLst>
          </p:nvPr>
        </p:nvGrpSpPr>
        <p:grpSpPr>
          <a:xfrm>
            <a:off x="7310883" y="2788691"/>
            <a:ext cx="1228997" cy="1304543"/>
            <a:chOff x="3362322" y="1833156"/>
            <a:chExt cx="1083469" cy="1083470"/>
          </a:xfrm>
        </p:grpSpPr>
        <p:sp>
          <p:nvSpPr>
            <p:cNvPr id="7" name="任意多边形 6"/>
            <p:cNvSpPr/>
            <p:nvPr>
              <p:custDataLst>
                <p:tags r:id="rId9"/>
              </p:custDataLst>
            </p:nvPr>
          </p:nvSpPr>
          <p:spPr>
            <a:xfrm>
              <a:off x="3362322" y="1950109"/>
              <a:ext cx="1005238" cy="966517"/>
            </a:xfrm>
            <a:custGeom>
              <a:avLst/>
              <a:gdLst>
                <a:gd name="connsiteX0" fmla="*/ 157228 w 1005238"/>
                <a:gd name="connsiteY0" fmla="*/ 0 h 966517"/>
                <a:gd name="connsiteX1" fmla="*/ 204730 w 1005238"/>
                <a:gd name="connsiteY1" fmla="*/ 42990 h 966517"/>
                <a:gd name="connsiteX2" fmla="*/ 151324 w 1005238"/>
                <a:gd name="connsiteY2" fmla="*/ 107719 h 966517"/>
                <a:gd name="connsiteX3" fmla="*/ 64294 w 1005238"/>
                <a:gd name="connsiteY3" fmla="*/ 392634 h 966517"/>
                <a:gd name="connsiteX4" fmla="*/ 573881 w 1005238"/>
                <a:gd name="connsiteY4" fmla="*/ 902221 h 966517"/>
                <a:gd name="connsiteX5" fmla="*/ 934214 w 1005238"/>
                <a:gd name="connsiteY5" fmla="*/ 752967 h 966517"/>
                <a:gd name="connsiteX6" fmla="*/ 957734 w 1005238"/>
                <a:gd name="connsiteY6" fmla="*/ 724460 h 966517"/>
                <a:gd name="connsiteX7" fmla="*/ 1005238 w 1005238"/>
                <a:gd name="connsiteY7" fmla="*/ 767451 h 966517"/>
                <a:gd name="connsiteX8" fmla="*/ 979678 w 1005238"/>
                <a:gd name="connsiteY8" fmla="*/ 798431 h 966517"/>
                <a:gd name="connsiteX9" fmla="*/ 573882 w 1005238"/>
                <a:gd name="connsiteY9" fmla="*/ 966517 h 966517"/>
                <a:gd name="connsiteX10" fmla="*/ 0 w 1005238"/>
                <a:gd name="connsiteY10" fmla="*/ 392635 h 966517"/>
                <a:gd name="connsiteX11" fmla="*/ 98010 w 1005238"/>
                <a:gd name="connsiteY11" fmla="*/ 71772 h 9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238" h="966517">
                  <a:moveTo>
                    <a:pt x="157228" y="0"/>
                  </a:moveTo>
                  <a:lnTo>
                    <a:pt x="204730" y="42990"/>
                  </a:lnTo>
                  <a:lnTo>
                    <a:pt x="151324" y="107719"/>
                  </a:lnTo>
                  <a:cubicBezTo>
                    <a:pt x="96378" y="189050"/>
                    <a:pt x="64294" y="287095"/>
                    <a:pt x="64294" y="392634"/>
                  </a:cubicBezTo>
                  <a:cubicBezTo>
                    <a:pt x="64294" y="674071"/>
                    <a:pt x="292444" y="902221"/>
                    <a:pt x="573881" y="902221"/>
                  </a:cubicBezTo>
                  <a:cubicBezTo>
                    <a:pt x="714600" y="902221"/>
                    <a:pt x="841996" y="845184"/>
                    <a:pt x="934214" y="752967"/>
                  </a:cubicBezTo>
                  <a:lnTo>
                    <a:pt x="957734" y="724460"/>
                  </a:lnTo>
                  <a:lnTo>
                    <a:pt x="1005238" y="767451"/>
                  </a:lnTo>
                  <a:lnTo>
                    <a:pt x="979678" y="798431"/>
                  </a:lnTo>
                  <a:cubicBezTo>
                    <a:pt x="875826" y="902283"/>
                    <a:pt x="732355" y="966517"/>
                    <a:pt x="573882" y="966517"/>
                  </a:cubicBezTo>
                  <a:cubicBezTo>
                    <a:pt x="256936" y="966517"/>
                    <a:pt x="0" y="709581"/>
                    <a:pt x="0" y="392635"/>
                  </a:cubicBezTo>
                  <a:cubicBezTo>
                    <a:pt x="0" y="273780"/>
                    <a:pt x="36132" y="163365"/>
                    <a:pt x="98010" y="71772"/>
                  </a:cubicBezTo>
                  <a:close/>
                </a:path>
              </a:pathLst>
            </a:custGeom>
            <a:solidFill>
              <a:srgbClr val="F8931D"/>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endParaRPr>
            </a:p>
          </p:txBody>
        </p:sp>
        <p:sp>
          <p:nvSpPr>
            <p:cNvPr id="22" name="椭圆 21"/>
            <p:cNvSpPr/>
            <p:nvPr>
              <p:custDataLst>
                <p:tags r:id="rId10"/>
              </p:custDataLst>
            </p:nvPr>
          </p:nvSpPr>
          <p:spPr>
            <a:xfrm>
              <a:off x="3426617" y="1833156"/>
              <a:ext cx="1019174" cy="1019174"/>
            </a:xfrm>
            <a:prstGeom prst="ellipse">
              <a:avLst/>
            </a:prstGeom>
            <a:solidFill>
              <a:srgbClr val="F8931D">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F8931D">
                      <a:lumMod val="50000"/>
                    </a:srgbClr>
                  </a:solidFill>
                  <a:latin typeface="Calibri Light" panose="020F0302020204030204" charset="0"/>
                  <a:ea typeface="+mn-ea"/>
                  <a:cs typeface="+mn-ea"/>
                </a:rPr>
                <a:t>TWO</a:t>
              </a:r>
              <a:endParaRPr lang="en-US" altLang="zh-CN" smtClean="0">
                <a:solidFill>
                  <a:srgbClr val="F8931D">
                    <a:lumMod val="50000"/>
                  </a:srgbClr>
                </a:solidFill>
                <a:latin typeface="Calibri Light" panose="020F0302020204030204" charset="0"/>
                <a:ea typeface="+mn-ea"/>
                <a:cs typeface="+mn-ea"/>
              </a:endParaRPr>
            </a:p>
          </p:txBody>
        </p:sp>
      </p:grpSp>
      <p:sp>
        <p:nvSpPr>
          <p:cNvPr id="20" name="矩形 19"/>
          <p:cNvSpPr/>
          <p:nvPr>
            <p:custDataLst>
              <p:tags r:id="rId11"/>
            </p:custDataLst>
          </p:nvPr>
        </p:nvSpPr>
        <p:spPr>
          <a:xfrm>
            <a:off x="7195185" y="4156710"/>
            <a:ext cx="2236470" cy="1565910"/>
          </a:xfrm>
          <a:prstGeom prst="rect">
            <a:avLst/>
          </a:prstGeom>
        </p:spPr>
        <p:txBody>
          <a:bodyPr wrap="square" anchor="t" anchorCtr="0">
            <a:spAutoFit/>
          </a:bodyPr>
          <a:p>
            <a:pPr algn="just">
              <a:lnSpc>
                <a:spcPct val="120000"/>
              </a:lnSpc>
              <a:spcBef>
                <a:spcPts val="0"/>
              </a:spcBef>
              <a:spcAft>
                <a:spcPts val="0"/>
              </a:spcAft>
              <a:buClrTx/>
              <a:buSzTx/>
              <a:buFontTx/>
            </a:pPr>
            <a:r>
              <a:rPr lang="zh-CN" altLang="en-US" sz="1600" dirty="0">
                <a:latin typeface="微软雅黑" panose="020B0503020204020204" charset="-122"/>
                <a:ea typeface="微软雅黑" panose="020B0503020204020204" charset="-122"/>
                <a:cs typeface="微软雅黑" panose="020B0503020204020204" charset="-122"/>
              </a:rPr>
              <a:t>2. 通过欣赏工艺美术作品，学习工艺美术作品的鉴赏方法，提高对中国工艺美术作品的审美情趣。</a:t>
            </a:r>
            <a:endParaRPr lang="zh-CN" altLang="en-US" sz="1600" dirty="0">
              <a:latin typeface="微软雅黑" panose="020B0503020204020204" charset="-122"/>
              <a:ea typeface="微软雅黑" panose="020B0503020204020204" charset="-122"/>
              <a:cs typeface="微软雅黑" panose="020B0503020204020204" charset="-122"/>
            </a:endParaRPr>
          </a:p>
        </p:txBody>
      </p:sp>
      <p:grpSp>
        <p:nvGrpSpPr>
          <p:cNvPr id="45" name="组合 44"/>
          <p:cNvGrpSpPr/>
          <p:nvPr>
            <p:custDataLst>
              <p:tags r:id="rId12"/>
            </p:custDataLst>
          </p:nvPr>
        </p:nvGrpSpPr>
        <p:grpSpPr>
          <a:xfrm>
            <a:off x="10275672" y="2788691"/>
            <a:ext cx="1228997" cy="1304543"/>
            <a:chOff x="5976044" y="1708351"/>
            <a:chExt cx="1083469" cy="1083470"/>
          </a:xfrm>
        </p:grpSpPr>
        <p:sp>
          <p:nvSpPr>
            <p:cNvPr id="36" name="任意多边形 35"/>
            <p:cNvSpPr/>
            <p:nvPr>
              <p:custDataLst>
                <p:tags r:id="rId13"/>
              </p:custDataLst>
            </p:nvPr>
          </p:nvSpPr>
          <p:spPr>
            <a:xfrm>
              <a:off x="5976044" y="1825304"/>
              <a:ext cx="1005238" cy="966517"/>
            </a:xfrm>
            <a:custGeom>
              <a:avLst/>
              <a:gdLst>
                <a:gd name="connsiteX0" fmla="*/ 157228 w 1005238"/>
                <a:gd name="connsiteY0" fmla="*/ 0 h 966517"/>
                <a:gd name="connsiteX1" fmla="*/ 204730 w 1005238"/>
                <a:gd name="connsiteY1" fmla="*/ 42990 h 966517"/>
                <a:gd name="connsiteX2" fmla="*/ 151324 w 1005238"/>
                <a:gd name="connsiteY2" fmla="*/ 107719 h 966517"/>
                <a:gd name="connsiteX3" fmla="*/ 64294 w 1005238"/>
                <a:gd name="connsiteY3" fmla="*/ 392634 h 966517"/>
                <a:gd name="connsiteX4" fmla="*/ 573881 w 1005238"/>
                <a:gd name="connsiteY4" fmla="*/ 902221 h 966517"/>
                <a:gd name="connsiteX5" fmla="*/ 934214 w 1005238"/>
                <a:gd name="connsiteY5" fmla="*/ 752967 h 966517"/>
                <a:gd name="connsiteX6" fmla="*/ 957734 w 1005238"/>
                <a:gd name="connsiteY6" fmla="*/ 724460 h 966517"/>
                <a:gd name="connsiteX7" fmla="*/ 1005238 w 1005238"/>
                <a:gd name="connsiteY7" fmla="*/ 767451 h 966517"/>
                <a:gd name="connsiteX8" fmla="*/ 979678 w 1005238"/>
                <a:gd name="connsiteY8" fmla="*/ 798431 h 966517"/>
                <a:gd name="connsiteX9" fmla="*/ 573882 w 1005238"/>
                <a:gd name="connsiteY9" fmla="*/ 966517 h 966517"/>
                <a:gd name="connsiteX10" fmla="*/ 0 w 1005238"/>
                <a:gd name="connsiteY10" fmla="*/ 392635 h 966517"/>
                <a:gd name="connsiteX11" fmla="*/ 98010 w 1005238"/>
                <a:gd name="connsiteY11" fmla="*/ 71772 h 9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238" h="966517">
                  <a:moveTo>
                    <a:pt x="157228" y="0"/>
                  </a:moveTo>
                  <a:lnTo>
                    <a:pt x="204730" y="42990"/>
                  </a:lnTo>
                  <a:lnTo>
                    <a:pt x="151324" y="107719"/>
                  </a:lnTo>
                  <a:cubicBezTo>
                    <a:pt x="96378" y="189050"/>
                    <a:pt x="64294" y="287095"/>
                    <a:pt x="64294" y="392634"/>
                  </a:cubicBezTo>
                  <a:cubicBezTo>
                    <a:pt x="64294" y="674071"/>
                    <a:pt x="292444" y="902221"/>
                    <a:pt x="573881" y="902221"/>
                  </a:cubicBezTo>
                  <a:cubicBezTo>
                    <a:pt x="714600" y="902221"/>
                    <a:pt x="841996" y="845184"/>
                    <a:pt x="934214" y="752967"/>
                  </a:cubicBezTo>
                  <a:lnTo>
                    <a:pt x="957734" y="724460"/>
                  </a:lnTo>
                  <a:lnTo>
                    <a:pt x="1005238" y="767451"/>
                  </a:lnTo>
                  <a:lnTo>
                    <a:pt x="979678" y="798431"/>
                  </a:lnTo>
                  <a:cubicBezTo>
                    <a:pt x="875826" y="902283"/>
                    <a:pt x="732355" y="966517"/>
                    <a:pt x="573882" y="966517"/>
                  </a:cubicBezTo>
                  <a:cubicBezTo>
                    <a:pt x="256936" y="966517"/>
                    <a:pt x="0" y="709581"/>
                    <a:pt x="0" y="392635"/>
                  </a:cubicBezTo>
                  <a:cubicBezTo>
                    <a:pt x="0" y="273780"/>
                    <a:pt x="36132" y="163365"/>
                    <a:pt x="98010" y="71772"/>
                  </a:cubicBezTo>
                  <a:close/>
                </a:path>
              </a:pathLst>
            </a:custGeom>
            <a:solidFill>
              <a:srgbClr val="C74227"/>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endParaRPr>
            </a:p>
          </p:txBody>
        </p:sp>
        <p:sp>
          <p:nvSpPr>
            <p:cNvPr id="37" name="椭圆 36"/>
            <p:cNvSpPr/>
            <p:nvPr>
              <p:custDataLst>
                <p:tags r:id="rId14"/>
              </p:custDataLst>
            </p:nvPr>
          </p:nvSpPr>
          <p:spPr>
            <a:xfrm>
              <a:off x="6040339" y="1708351"/>
              <a:ext cx="1019174" cy="1019174"/>
            </a:xfrm>
            <a:prstGeom prst="ellipse">
              <a:avLst/>
            </a:prstGeom>
            <a:solidFill>
              <a:srgbClr val="C74227">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C74227">
                      <a:lumMod val="50000"/>
                    </a:srgbClr>
                  </a:solidFill>
                  <a:latin typeface="Calibri Light" panose="020F0302020204030204" charset="0"/>
                  <a:ea typeface="+mn-ea"/>
                  <a:cs typeface="+mn-ea"/>
                </a:rPr>
                <a:t>THREE</a:t>
              </a:r>
              <a:endParaRPr lang="en-US" altLang="zh-CN" smtClean="0">
                <a:solidFill>
                  <a:srgbClr val="C74227">
                    <a:lumMod val="50000"/>
                  </a:srgbClr>
                </a:solidFill>
                <a:latin typeface="Calibri Light" panose="020F0302020204030204" charset="0"/>
                <a:ea typeface="+mn-ea"/>
                <a:cs typeface="+mn-ea"/>
              </a:endParaRPr>
            </a:p>
          </p:txBody>
        </p:sp>
      </p:grpSp>
      <p:sp>
        <p:nvSpPr>
          <p:cNvPr id="35" name="矩形 34"/>
          <p:cNvSpPr/>
          <p:nvPr>
            <p:custDataLst>
              <p:tags r:id="rId15"/>
            </p:custDataLst>
          </p:nvPr>
        </p:nvSpPr>
        <p:spPr>
          <a:xfrm>
            <a:off x="9914890" y="4156710"/>
            <a:ext cx="2023745" cy="1565910"/>
          </a:xfrm>
          <a:prstGeom prst="rect">
            <a:avLst/>
          </a:prstGeom>
        </p:spPr>
        <p:txBody>
          <a:bodyPr wrap="square" anchor="t" anchorCtr="0">
            <a:spAutoFit/>
          </a:bodyPr>
          <a:p>
            <a:pPr algn="just">
              <a:lnSpc>
                <a:spcPct val="120000"/>
              </a:lnSpc>
            </a:pPr>
            <a:r>
              <a:rPr lang="zh-CN" altLang="en-US" sz="1600" dirty="0">
                <a:latin typeface="微软雅黑" panose="020B0503020204020204" charset="-122"/>
                <a:ea typeface="微软雅黑" panose="020B0503020204020204" charset="-122"/>
                <a:cs typeface="微软雅黑" panose="020B0503020204020204" charset="-122"/>
              </a:rPr>
              <a:t>3. 通过赏析，能够感受到工艺美术的魅力，培养良好的文化艺术素养，增强民族自豪感。</a:t>
            </a:r>
            <a:endParaRPr lang="zh-CN" altLang="en-US" sz="16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81660" y="1757045"/>
            <a:ext cx="11000740" cy="467741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43259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剪纸和扎染</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1024255" y="2388235"/>
            <a:ext cx="6802120" cy="3415030"/>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一、剪纸</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剪纸（图 8-9）艺术是最古老的中国民间艺术之一，作为一种镂空艺术，它能给人以视觉上透空的感觉和艺术享受。剪纸用剪刀将纸剪成各种各样的图案，如窗花、门笺、墙花、顶棚花、灯花等。</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剪纸地域在我国分布很广，较为著名的有江苏南京剪纸、江苏扬州剪纸、陕西安塞剪河北蔚县剪纸，除此之外还有很多具有代表性的剪纸。</a:t>
            </a:r>
            <a:endParaRPr lang="zh-CN" altLang="en-US">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9486900" y="107759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实例体验</a:t>
            </a:r>
            <a:endParaRPr lang="zh-CN" altLang="en-US" sz="3200">
              <a:latin typeface="方正正粗黑简体" panose="02000000000000000000" charset="-122"/>
              <a:ea typeface="方正正粗黑简体" panose="02000000000000000000" charset="-122"/>
            </a:endParaRPr>
          </a:p>
        </p:txBody>
      </p:sp>
      <p:pic>
        <p:nvPicPr>
          <p:cNvPr id="2" name="图片 1"/>
          <p:cNvPicPr>
            <a:picLocks noChangeAspect="1"/>
          </p:cNvPicPr>
          <p:nvPr/>
        </p:nvPicPr>
        <p:blipFill>
          <a:blip r:embed="rId1"/>
          <a:stretch>
            <a:fillRect/>
          </a:stretch>
        </p:blipFill>
        <p:spPr>
          <a:xfrm>
            <a:off x="8414385" y="1896745"/>
            <a:ext cx="2879725" cy="418719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81660" y="1757045"/>
            <a:ext cx="11000740" cy="467741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43259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剪纸和扎染</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1014730" y="1972310"/>
            <a:ext cx="6381750" cy="424624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二、扎染</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扎染（图 8-10）是一门历史悠久的工艺美术种类，是中国民族文化几千年来积淀的艺术结晶，是汉族民间传统而独特的染织工艺。</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扎染指通过纱、线、绳和其他工具，对织物进行扎、缝、缚、缀、夹等多种形式组合后进行染色。被扎结部分保持着原有的色彩，未被扎结的部分均匀受染，从而在布面上形成不同深浅、层次丰富的色晕皱印。织物被扎的愈紧，防止上染的效果越好。利用这种染色方法既可以得到带有规则纹样的普通扎染织物，又可以得到复杂构图，色彩绚丽的精美作品。</a:t>
            </a:r>
            <a:endParaRPr lang="zh-CN" altLang="en-US">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9486900" y="107759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实例体验</a:t>
            </a:r>
            <a:endParaRPr lang="zh-CN" altLang="en-US" sz="3200">
              <a:latin typeface="方正正粗黑简体" panose="02000000000000000000" charset="-122"/>
              <a:ea typeface="方正正粗黑简体" panose="02000000000000000000" charset="-122"/>
            </a:endParaRPr>
          </a:p>
        </p:txBody>
      </p:sp>
      <p:pic>
        <p:nvPicPr>
          <p:cNvPr id="3" name="图片 2"/>
          <p:cNvPicPr>
            <a:picLocks noChangeAspect="1"/>
          </p:cNvPicPr>
          <p:nvPr/>
        </p:nvPicPr>
        <p:blipFill>
          <a:blip r:embed="rId1"/>
          <a:stretch>
            <a:fillRect/>
          </a:stretch>
        </p:blipFill>
        <p:spPr>
          <a:xfrm>
            <a:off x="7578725" y="2966085"/>
            <a:ext cx="3724910" cy="280098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81660" y="1497965"/>
            <a:ext cx="11000740" cy="399732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28807" y="4160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剪纸和扎染</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1066165" y="1884045"/>
            <a:ext cx="10031730" cy="553085"/>
          </a:xfrm>
          <a:prstGeom prst="rect">
            <a:avLst/>
          </a:prstGeom>
          <a:noFill/>
        </p:spPr>
        <p:txBody>
          <a:bodyPr wrap="square" rtlCol="0" anchor="t">
            <a:spAutoFit/>
          </a:bodyPr>
          <a:p>
            <a:pPr indent="508000" algn="just" fontAlgn="auto">
              <a:lnSpc>
                <a:spcPct val="150000"/>
              </a:lnSpc>
              <a:spcBef>
                <a:spcPts val="0"/>
              </a:spcBef>
              <a:spcAft>
                <a:spcPts val="0"/>
              </a:spcAft>
              <a:extLst>
                <a:ext uri="{35155182-B16C-46BC-9424-99874614C6A1}">
                  <wpsdc:indentchars xmlns:wpsdc="http://www.wps.cn/officeDocument/2017/drawingmlCustomData" val="200" checksum="282533468"/>
                </a:ext>
              </a:extLs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体验建议：</a:t>
            </a:r>
            <a:r>
              <a:rPr lang="zh-CN" altLang="en-US">
                <a:latin typeface="微软雅黑" panose="020B0503020204020204" charset="-122"/>
                <a:ea typeface="微软雅黑" panose="020B0503020204020204" charset="-122"/>
                <a:cs typeface="微软雅黑" panose="020B0503020204020204" charset="-122"/>
              </a:rPr>
              <a:t>欣赏剪纸和扎染作品，观看相关视频，展开相关讨论活动。</a:t>
            </a:r>
            <a:endParaRPr lang="zh-CN" altLang="en-US">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9486900" y="87630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实例体验</a:t>
            </a:r>
            <a:endParaRPr lang="zh-CN" altLang="en-US" sz="3200">
              <a:latin typeface="方正正粗黑简体" panose="02000000000000000000" charset="-122"/>
              <a:ea typeface="方正正粗黑简体" panose="02000000000000000000" charset="-122"/>
            </a:endParaRPr>
          </a:p>
        </p:txBody>
      </p:sp>
      <p:cxnSp>
        <p:nvCxnSpPr>
          <p:cNvPr id="9" name="直接连接符 8"/>
          <p:cNvCxnSpPr/>
          <p:nvPr>
            <p:custDataLst>
              <p:tags r:id="rId1"/>
            </p:custDataLst>
          </p:nvPr>
        </p:nvCxnSpPr>
        <p:spPr>
          <a:xfrm>
            <a:off x="1571625" y="4847590"/>
            <a:ext cx="1866900" cy="0"/>
          </a:xfrm>
          <a:prstGeom prst="line">
            <a:avLst/>
          </a:prstGeom>
          <a:noFill/>
          <a:ln w="6350" cap="flat" cmpd="sng" algn="ctr">
            <a:solidFill>
              <a:srgbClr val="52C2A5"/>
            </a:solidFill>
            <a:prstDash val="solid"/>
            <a:miter lim="800000"/>
          </a:ln>
          <a:effectLst/>
        </p:spPr>
      </p:cxnSp>
      <p:cxnSp>
        <p:nvCxnSpPr>
          <p:cNvPr id="10" name="直接连接符 9"/>
          <p:cNvCxnSpPr/>
          <p:nvPr>
            <p:custDataLst>
              <p:tags r:id="rId2"/>
            </p:custDataLst>
          </p:nvPr>
        </p:nvCxnSpPr>
        <p:spPr>
          <a:xfrm>
            <a:off x="1485900" y="4964430"/>
            <a:ext cx="2505075" cy="0"/>
          </a:xfrm>
          <a:prstGeom prst="line">
            <a:avLst/>
          </a:prstGeom>
          <a:noFill/>
          <a:ln w="6350" cap="flat" cmpd="sng" algn="ctr">
            <a:solidFill>
              <a:srgbClr val="52C2A5"/>
            </a:solidFill>
            <a:prstDash val="solid"/>
            <a:miter lim="800000"/>
            <a:tailEnd type="oval"/>
          </a:ln>
          <a:effectLst/>
        </p:spPr>
      </p:cxnSp>
      <p:sp>
        <p:nvSpPr>
          <p:cNvPr id="7" name="任意多边形 6"/>
          <p:cNvSpPr/>
          <p:nvPr>
            <p:custDataLst>
              <p:tags r:id="rId3"/>
            </p:custDataLst>
          </p:nvPr>
        </p:nvSpPr>
        <p:spPr>
          <a:xfrm>
            <a:off x="1485900" y="3228340"/>
            <a:ext cx="2647950" cy="174561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solidFill>
            <a:srgbClr val="70CFE2"/>
          </a:solidFill>
          <a:ln w="12700" cap="flat" cmpd="sng" algn="ctr">
            <a:noFill/>
            <a:prstDash val="solid"/>
            <a:miter lim="800000"/>
          </a:ln>
          <a:effectLst/>
        </p:spPr>
        <p:txBody>
          <a:bodyPr bIns="504000" rtlCol="0" anchor="ctr">
            <a:normAutofit/>
          </a:bodyPr>
          <a:p>
            <a:pPr algn="ctr" fontAlgn="auto">
              <a:lnSpc>
                <a:spcPct val="120000"/>
              </a:lnSpc>
            </a:pPr>
            <a:endParaRPr lang="zh-CN" altLang="en-US" dirty="0">
              <a:solidFill>
                <a:srgbClr val="FFFFFF"/>
              </a:solidFill>
            </a:endParaRPr>
          </a:p>
        </p:txBody>
      </p:sp>
      <p:sp>
        <p:nvSpPr>
          <p:cNvPr id="15" name="文本框 14"/>
          <p:cNvSpPr txBox="1"/>
          <p:nvPr>
            <p:custDataLst>
              <p:tags r:id="rId4"/>
            </p:custDataLst>
          </p:nvPr>
        </p:nvSpPr>
        <p:spPr>
          <a:xfrm>
            <a:off x="3476625" y="4596130"/>
            <a:ext cx="476250" cy="369570"/>
          </a:xfrm>
          <a:prstGeom prst="rect">
            <a:avLst/>
          </a:prstGeom>
          <a:noFill/>
        </p:spPr>
        <p:txBody>
          <a:bodyPr wrap="square" rtlCol="0" anchor="ctr">
            <a:normAutofit fontScale="92500" lnSpcReduction="20000"/>
          </a:bodyPr>
          <a:p>
            <a:pPr algn="ctr" fontAlgn="auto">
              <a:lnSpc>
                <a:spcPct val="120000"/>
              </a:lnSpc>
            </a:pPr>
            <a:r>
              <a:rPr lang="en-US" altLang="zh-CN" dirty="0"/>
              <a:t>A</a:t>
            </a:r>
            <a:endParaRPr lang="zh-CN" altLang="en-US" dirty="0"/>
          </a:p>
        </p:txBody>
      </p:sp>
      <p:sp>
        <p:nvSpPr>
          <p:cNvPr id="29" name="文本框 28"/>
          <p:cNvSpPr txBox="1"/>
          <p:nvPr>
            <p:custDataLst>
              <p:tags r:id="rId5"/>
            </p:custDataLst>
          </p:nvPr>
        </p:nvSpPr>
        <p:spPr>
          <a:xfrm>
            <a:off x="1485900" y="3259216"/>
            <a:ext cx="2647950" cy="1276985"/>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1. 剪纸常用的寓意都有什么？</a:t>
            </a:r>
            <a:endParaRPr lang="zh-CN" altLang="en-US" sz="1400" spc="150">
              <a:solidFill>
                <a:srgbClr val="FFFFFF"/>
              </a:solidFill>
              <a:latin typeface="微软雅黑" panose="020B0503020204020204" charset="-122"/>
              <a:ea typeface="微软雅黑" panose="020B0503020204020204" charset="-122"/>
            </a:endParaRPr>
          </a:p>
        </p:txBody>
      </p:sp>
      <p:cxnSp>
        <p:nvCxnSpPr>
          <p:cNvPr id="20" name="直接连接符 19"/>
          <p:cNvCxnSpPr/>
          <p:nvPr>
            <p:custDataLst>
              <p:tags r:id="rId6"/>
            </p:custDataLst>
          </p:nvPr>
        </p:nvCxnSpPr>
        <p:spPr>
          <a:xfrm>
            <a:off x="4905375" y="4847590"/>
            <a:ext cx="1866900" cy="0"/>
          </a:xfrm>
          <a:prstGeom prst="line">
            <a:avLst/>
          </a:prstGeom>
          <a:noFill/>
          <a:ln w="6350" cap="flat" cmpd="sng" algn="ctr">
            <a:solidFill>
              <a:srgbClr val="52C2A5"/>
            </a:solidFill>
            <a:prstDash val="solid"/>
            <a:miter lim="800000"/>
          </a:ln>
          <a:effectLst/>
        </p:spPr>
      </p:cxnSp>
      <p:cxnSp>
        <p:nvCxnSpPr>
          <p:cNvPr id="2" name="直接连接符 1"/>
          <p:cNvCxnSpPr/>
          <p:nvPr>
            <p:custDataLst>
              <p:tags r:id="rId7"/>
            </p:custDataLst>
          </p:nvPr>
        </p:nvCxnSpPr>
        <p:spPr>
          <a:xfrm>
            <a:off x="4819650" y="4964430"/>
            <a:ext cx="2505075" cy="0"/>
          </a:xfrm>
          <a:prstGeom prst="line">
            <a:avLst/>
          </a:prstGeom>
          <a:noFill/>
          <a:ln w="6350" cap="flat" cmpd="sng" algn="ctr">
            <a:solidFill>
              <a:srgbClr val="52C2A5"/>
            </a:solidFill>
            <a:prstDash val="solid"/>
            <a:miter lim="800000"/>
            <a:tailEnd type="oval"/>
          </a:ln>
          <a:effectLst/>
        </p:spPr>
      </p:cxnSp>
      <p:sp>
        <p:nvSpPr>
          <p:cNvPr id="22" name="任意多边形 21"/>
          <p:cNvSpPr/>
          <p:nvPr>
            <p:custDataLst>
              <p:tags r:id="rId8"/>
            </p:custDataLst>
          </p:nvPr>
        </p:nvSpPr>
        <p:spPr>
          <a:xfrm>
            <a:off x="4819650" y="3228340"/>
            <a:ext cx="2647950" cy="174561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solidFill>
            <a:srgbClr val="70CFE2"/>
          </a:solidFill>
          <a:ln w="12700" cap="flat" cmpd="sng" algn="ctr">
            <a:noFill/>
            <a:prstDash val="solid"/>
            <a:miter lim="800000"/>
          </a:ln>
          <a:effectLst/>
        </p:spPr>
        <p:txBody>
          <a:bodyPr bIns="504000" rtlCol="0" anchor="ctr">
            <a:normAutofit/>
          </a:bodyPr>
          <a:p>
            <a:pPr algn="ctr" fontAlgn="auto">
              <a:lnSpc>
                <a:spcPct val="120000"/>
              </a:lnSpc>
            </a:pPr>
            <a:endParaRPr lang="zh-CN" altLang="en-US" dirty="0">
              <a:solidFill>
                <a:srgbClr val="FFFFFF"/>
              </a:solidFill>
            </a:endParaRPr>
          </a:p>
        </p:txBody>
      </p:sp>
      <p:sp>
        <p:nvSpPr>
          <p:cNvPr id="23" name="文本框 22"/>
          <p:cNvSpPr txBox="1"/>
          <p:nvPr>
            <p:custDataLst>
              <p:tags r:id="rId9"/>
            </p:custDataLst>
          </p:nvPr>
        </p:nvSpPr>
        <p:spPr>
          <a:xfrm>
            <a:off x="6810375" y="4596130"/>
            <a:ext cx="476250" cy="369570"/>
          </a:xfrm>
          <a:prstGeom prst="rect">
            <a:avLst/>
          </a:prstGeom>
          <a:noFill/>
        </p:spPr>
        <p:txBody>
          <a:bodyPr wrap="square" rtlCol="0" anchor="ctr">
            <a:normAutofit fontScale="92500" lnSpcReduction="20000"/>
          </a:bodyPr>
          <a:p>
            <a:pPr algn="ctr" fontAlgn="auto">
              <a:lnSpc>
                <a:spcPct val="120000"/>
              </a:lnSpc>
            </a:pPr>
            <a:r>
              <a:rPr lang="en-US" altLang="zh-CN" dirty="0"/>
              <a:t>B</a:t>
            </a:r>
            <a:endParaRPr lang="zh-CN" altLang="en-US" dirty="0"/>
          </a:p>
        </p:txBody>
      </p:sp>
      <p:sp>
        <p:nvSpPr>
          <p:cNvPr id="31" name="文本框 30"/>
          <p:cNvSpPr txBox="1"/>
          <p:nvPr>
            <p:custDataLst>
              <p:tags r:id="rId10"/>
            </p:custDataLst>
          </p:nvPr>
        </p:nvSpPr>
        <p:spPr>
          <a:xfrm>
            <a:off x="4819650" y="3259216"/>
            <a:ext cx="2647950" cy="1276985"/>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2. 试分析各个地区的剪纸风格有什么区别？</a:t>
            </a:r>
            <a:endParaRPr lang="zh-CN" altLang="en-US" sz="1400" spc="150">
              <a:solidFill>
                <a:srgbClr val="FFFFFF"/>
              </a:solidFill>
              <a:latin typeface="微软雅黑" panose="020B0503020204020204" charset="-122"/>
              <a:ea typeface="微软雅黑" panose="020B0503020204020204" charset="-122"/>
            </a:endParaRPr>
          </a:p>
        </p:txBody>
      </p:sp>
      <p:cxnSp>
        <p:nvCxnSpPr>
          <p:cNvPr id="25" name="直接连接符 24"/>
          <p:cNvCxnSpPr/>
          <p:nvPr>
            <p:custDataLst>
              <p:tags r:id="rId11"/>
            </p:custDataLst>
          </p:nvPr>
        </p:nvCxnSpPr>
        <p:spPr>
          <a:xfrm>
            <a:off x="8239125" y="4847590"/>
            <a:ext cx="1866900" cy="0"/>
          </a:xfrm>
          <a:prstGeom prst="line">
            <a:avLst/>
          </a:prstGeom>
          <a:noFill/>
          <a:ln w="6350" cap="flat" cmpd="sng" algn="ctr">
            <a:solidFill>
              <a:srgbClr val="52C2A5"/>
            </a:solidFill>
            <a:prstDash val="solid"/>
            <a:miter lim="800000"/>
          </a:ln>
          <a:effectLst/>
        </p:spPr>
      </p:cxnSp>
      <p:cxnSp>
        <p:nvCxnSpPr>
          <p:cNvPr id="26" name="直接连接符 25"/>
          <p:cNvCxnSpPr/>
          <p:nvPr>
            <p:custDataLst>
              <p:tags r:id="rId12"/>
            </p:custDataLst>
          </p:nvPr>
        </p:nvCxnSpPr>
        <p:spPr>
          <a:xfrm>
            <a:off x="8153400" y="4964430"/>
            <a:ext cx="2505075" cy="0"/>
          </a:xfrm>
          <a:prstGeom prst="line">
            <a:avLst/>
          </a:prstGeom>
          <a:noFill/>
          <a:ln w="6350" cap="flat" cmpd="sng" algn="ctr">
            <a:solidFill>
              <a:srgbClr val="52C2A5"/>
            </a:solidFill>
            <a:prstDash val="solid"/>
            <a:miter lim="800000"/>
            <a:tailEnd type="oval"/>
          </a:ln>
          <a:effectLst/>
        </p:spPr>
      </p:cxnSp>
      <p:sp>
        <p:nvSpPr>
          <p:cNvPr id="27" name="任意多边形 26"/>
          <p:cNvSpPr/>
          <p:nvPr>
            <p:custDataLst>
              <p:tags r:id="rId13"/>
            </p:custDataLst>
          </p:nvPr>
        </p:nvSpPr>
        <p:spPr>
          <a:xfrm>
            <a:off x="8153400" y="3228340"/>
            <a:ext cx="2647950" cy="174561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solidFill>
            <a:srgbClr val="70CFE2"/>
          </a:solidFill>
          <a:ln w="12700" cap="flat" cmpd="sng" algn="ctr">
            <a:noFill/>
            <a:prstDash val="solid"/>
            <a:miter lim="800000"/>
          </a:ln>
          <a:effectLst/>
        </p:spPr>
        <p:txBody>
          <a:bodyPr bIns="504000" rtlCol="0" anchor="ctr">
            <a:normAutofit/>
          </a:bodyPr>
          <a:p>
            <a:pPr algn="ctr" fontAlgn="auto">
              <a:lnSpc>
                <a:spcPct val="120000"/>
              </a:lnSpc>
            </a:pPr>
            <a:endParaRPr lang="zh-CN" altLang="en-US" dirty="0">
              <a:solidFill>
                <a:srgbClr val="FFFFFF"/>
              </a:solidFill>
            </a:endParaRPr>
          </a:p>
        </p:txBody>
      </p:sp>
      <p:sp>
        <p:nvSpPr>
          <p:cNvPr id="28" name="文本框 27"/>
          <p:cNvSpPr txBox="1"/>
          <p:nvPr>
            <p:custDataLst>
              <p:tags r:id="rId14"/>
            </p:custDataLst>
          </p:nvPr>
        </p:nvSpPr>
        <p:spPr>
          <a:xfrm>
            <a:off x="10144125" y="4596130"/>
            <a:ext cx="476250" cy="369570"/>
          </a:xfrm>
          <a:prstGeom prst="rect">
            <a:avLst/>
          </a:prstGeom>
          <a:noFill/>
        </p:spPr>
        <p:txBody>
          <a:bodyPr wrap="square" rtlCol="0" anchor="ctr">
            <a:normAutofit fontScale="92500" lnSpcReduction="20000"/>
          </a:bodyPr>
          <a:p>
            <a:pPr algn="ctr" fontAlgn="auto">
              <a:lnSpc>
                <a:spcPct val="120000"/>
              </a:lnSpc>
            </a:pPr>
            <a:r>
              <a:rPr lang="en-US" altLang="zh-CN" dirty="0"/>
              <a:t>C</a:t>
            </a:r>
            <a:endParaRPr lang="zh-CN" altLang="en-US" dirty="0"/>
          </a:p>
        </p:txBody>
      </p:sp>
      <p:sp>
        <p:nvSpPr>
          <p:cNvPr id="32" name="文本框 31"/>
          <p:cNvSpPr txBox="1"/>
          <p:nvPr>
            <p:custDataLst>
              <p:tags r:id="rId15"/>
            </p:custDataLst>
          </p:nvPr>
        </p:nvSpPr>
        <p:spPr>
          <a:xfrm>
            <a:off x="8153400" y="3259216"/>
            <a:ext cx="2647950" cy="1276985"/>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3. 传统扎染和现代扎染的区别是什么？</a:t>
            </a:r>
            <a:endParaRPr lang="zh-CN" altLang="en-US" sz="1400" spc="150">
              <a:solidFill>
                <a:srgbClr val="FFFFFF"/>
              </a:solidFill>
              <a:latin typeface="微软雅黑" panose="020B0503020204020204" charset="-122"/>
              <a:ea typeface="微软雅黑" panose="020B0503020204020204"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72135" y="975995"/>
            <a:ext cx="11087735" cy="526923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 name="文本框 3"/>
          <p:cNvSpPr txBox="1"/>
          <p:nvPr/>
        </p:nvSpPr>
        <p:spPr>
          <a:xfrm>
            <a:off x="965835" y="1071880"/>
            <a:ext cx="10300335" cy="5077460"/>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rPr>
              <a:t>剪纸，作为一种原始艺术的载体，它在造型上总是运用夸张变形的手法，它善于将不同空间、时间的物象进行组合，通过一种夸张和变形的手法来改变对象的性质、形式，进而改变自然原形的惯常标准。</a:t>
            </a:r>
            <a:endParaRPr lang="zh-CN" altLang="en-US">
              <a:latin typeface="楷体" panose="02010609060101010101" charset="-122"/>
              <a:ea typeface="楷体" panose="0201060906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rPr>
              <a:t>作品中的色彩是一种情绪化的颜色，是一种趣味的情感。库淑兰剪纸用色轻松明快、热烈、鲜艳，强烈的主观色彩表达了作者的内心世界，背景用通透明快地单色为主，高饱和度的色彩明确地表达着各种造型，使作品的宣泄更加和谐、单纯。</a:t>
            </a:r>
            <a:endParaRPr lang="zh-CN" altLang="en-US">
              <a:latin typeface="楷体" panose="02010609060101010101" charset="-122"/>
              <a:ea typeface="楷体" panose="0201060906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rPr>
              <a:t>库淑兰剪纸中的造型夸张，带有强烈的主观性和随意性，“以意写神”，用简练洒脱的线条表现内心世界。剪纸造型具有原始符号性，如同最天真的语言，以最现代的表现手法产生有意义的形象，这些形象“以象寓意”“以意造型”，将形象处理的更加生动，多种形象有意识地组合更能体现其寓意。</a:t>
            </a:r>
            <a:endParaRPr lang="zh-CN" altLang="en-US">
              <a:latin typeface="楷体" panose="02010609060101010101" charset="-122"/>
              <a:ea typeface="楷体" panose="0201060906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rPr>
              <a:t>库淑兰的剪纸是极具艺术性的。自由自在创作出的作品，更贴合作者的内心世界，也将自己的生活以艺术化的方式再现出来。体现出库淑兰内心深处对生命的礼赞，色彩绚丽、形态动人。</a:t>
            </a:r>
            <a:endParaRPr lang="zh-CN" altLang="en-US">
              <a:latin typeface="楷体" panose="02010609060101010101" charset="-122"/>
              <a:ea typeface="楷体" panose="02010609060101010101" charset="-122"/>
            </a:endParaRPr>
          </a:p>
        </p:txBody>
      </p:sp>
      <p:sp>
        <p:nvSpPr>
          <p:cNvPr id="13" name="文本框 12"/>
          <p:cNvSpPr txBox="1"/>
          <p:nvPr/>
        </p:nvSpPr>
        <p:spPr>
          <a:xfrm>
            <a:off x="5442585" y="23812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实例分析</a:t>
            </a:r>
            <a:endParaRPr lang="zh-CN" altLang="en-US" sz="3200">
              <a:latin typeface="方正正粗黑简体" panose="02000000000000000000" charset="-122"/>
              <a:ea typeface="方正正粗黑简体" panose="02000000000000000000" charset="-122"/>
            </a:endParaRPr>
          </a:p>
        </p:txBody>
      </p:sp>
    </p:spTree>
  </p:cSld>
  <p:clrMapOvr>
    <a:masterClrMapping/>
  </p:clrMapOvr>
  <p:transition spd="slow">
    <p:comb/>
  </p:transition>
  <p:timing>
    <p:tnLst>
      <p:par>
        <p:cTn id="1" dur="indefinite" restart="never" nodeType="tmRoot"/>
      </p:par>
    </p:tnLst>
    <p:bldLst>
      <p:bldP spid="4" grpId="1"/>
      <p:bldP spid="5"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72135" y="975995"/>
            <a:ext cx="11087735" cy="526923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 name="文本框 3"/>
          <p:cNvSpPr txBox="1"/>
          <p:nvPr/>
        </p:nvSpPr>
        <p:spPr>
          <a:xfrm>
            <a:off x="965835" y="1196340"/>
            <a:ext cx="10300335" cy="4892675"/>
          </a:xfrm>
          <a:prstGeom prst="rect">
            <a:avLst/>
          </a:prstGeom>
          <a:noFill/>
        </p:spPr>
        <p:txBody>
          <a:bodyPr wrap="square" rtlCol="0" anchor="t">
            <a:spAutoFit/>
          </a:bodyPr>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a:latin typeface="楷体" panose="02010609060101010101" charset="-122"/>
                <a:ea typeface="楷体" panose="02010609060101010101" charset="-122"/>
              </a:rPr>
              <a:t>扎染具有浓郁的地方民族风情，有着我国传统的审美风格，与各种工艺手段一起构成独具特色富有魅力的织染文化。这种传统手工艺技能产生大量变幻莫测、富有魅力、非笔墨所能形容的图形。扎染作为传统手工艺不仅在少数民族地区存在，而且已经渗透到现代社会生活的各个方面，人们在保留原有工艺的同时，融入了很多现代元素，使扎染艺术不断传承，发扬光大。当代扎染设计将古老的艺术样式与现代的审美需求相对接，借助现代手段，保留传统文化内核，形成独特的视觉审美风格，具有十分丰富的人文艺术和个性化的审美效应。</a:t>
            </a:r>
            <a:endParaRPr lang="zh-CN" altLang="en-US" sz="1600">
              <a:latin typeface="楷体" panose="02010609060101010101" charset="-122"/>
              <a:ea typeface="楷体" panose="02010609060101010101" charset="-122"/>
            </a:endParaRPr>
          </a:p>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a:latin typeface="楷体" panose="02010609060101010101" charset="-122"/>
                <a:ea typeface="楷体" panose="02010609060101010101" charset="-122"/>
              </a:rPr>
              <a:t>传统扎染将设计好的图案样式，以各种方式用线或绳子绑扎布料，放在染液中，绑扎处因染料无法渗入而形成的自然特殊的图案。扎染作品的最终呈现效果也受到人为因素的影响而改变，比如染料浓度、温度、时间、织物本身特点等。人们在缝扎时，针脚不同，线粗细不同，抽线松紧不同，染料浸染程度不同，使作品带有很大的随意性，因此染出的成品各不相同，手工扎染作品更具有艺术性。</a:t>
            </a:r>
            <a:endParaRPr lang="zh-CN" altLang="en-US" sz="1600">
              <a:latin typeface="楷体" panose="02010609060101010101" charset="-122"/>
              <a:ea typeface="楷体" panose="02010609060101010101" charset="-122"/>
            </a:endParaRPr>
          </a:p>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a:latin typeface="楷体" panose="02010609060101010101" charset="-122"/>
                <a:ea typeface="楷体" panose="02010609060101010101" charset="-122"/>
              </a:rPr>
              <a:t>传统染料以板蓝根、靛蓝为主要成分，运用蓝色和白色等简单颜色，既低调，又能衬托出人的情绪，同时扎染过后的布料色泽自然，褪色速度缓慢。扎染技术被广泛地应用于服饰、壁挂、窗帘、地毯、床罩等中，呈现出了许多既古典又现代的艺术创作。扎染技术作为千百年来历史文化的缩影之一，直到今天仍然长兴不衰，在日本、</a:t>
            </a:r>
            <a:endParaRPr lang="zh-CN" altLang="en-US" sz="1600">
              <a:latin typeface="楷体" panose="02010609060101010101" charset="-122"/>
              <a:ea typeface="楷体" panose="02010609060101010101" charset="-122"/>
            </a:endParaRPr>
          </a:p>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a:latin typeface="楷体" panose="02010609060101010101" charset="-122"/>
                <a:ea typeface="楷体" panose="02010609060101010101" charset="-122"/>
              </a:rPr>
              <a:t>印度、柬埔寨、泰国等地广为使用。</a:t>
            </a:r>
            <a:endParaRPr lang="zh-CN" altLang="en-US" sz="1600">
              <a:latin typeface="楷体" panose="02010609060101010101" charset="-122"/>
              <a:ea typeface="楷体" panose="02010609060101010101" charset="-122"/>
            </a:endParaRPr>
          </a:p>
        </p:txBody>
      </p:sp>
      <p:sp>
        <p:nvSpPr>
          <p:cNvPr id="13" name="文本框 12"/>
          <p:cNvSpPr txBox="1"/>
          <p:nvPr/>
        </p:nvSpPr>
        <p:spPr>
          <a:xfrm>
            <a:off x="5442585" y="23812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实例分析</a:t>
            </a:r>
            <a:endParaRPr lang="zh-CN" altLang="en-US" sz="3200">
              <a:latin typeface="方正正粗黑简体" panose="02000000000000000000" charset="-122"/>
              <a:ea typeface="方正正粗黑简体" panose="02000000000000000000" charset="-122"/>
            </a:endParaRPr>
          </a:p>
        </p:txBody>
      </p:sp>
    </p:spTree>
  </p:cSld>
  <p:clrMapOvr>
    <a:masterClrMapping/>
  </p:clrMapOvr>
  <p:transition spd="slow">
    <p:comb/>
  </p:transition>
  <p:timing>
    <p:tnLst>
      <p:par>
        <p:cTn id="1" dur="indefinite" restart="never" nodeType="tmRoot"/>
      </p:par>
    </p:tnLst>
    <p:bldLst>
      <p:bldP spid="4" grpId="1"/>
      <p:bldP spid="5"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72135" y="1393825"/>
            <a:ext cx="11087735" cy="497395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 name="文本框 3"/>
          <p:cNvSpPr txBox="1"/>
          <p:nvPr/>
        </p:nvSpPr>
        <p:spPr>
          <a:xfrm>
            <a:off x="1016000" y="2000885"/>
            <a:ext cx="5922010" cy="3415030"/>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rPr>
              <a:t>工艺美术是以手工艺或工业方式制作的美术作品，是美化生活用品和生活环境的造型艺术。它的突出特点是物质生产与美创造相结合，以实用为主要目的，并具有审美性。工艺美术的分类比较复杂，按其实用性，分为日用工艺和陈设工艺；按工艺手段，分为陶瓷工艺、金属工艺、绣织工艺、雕刻工艺、漆器工艺、民间工艺等。</a:t>
            </a:r>
            <a:endParaRPr lang="zh-CN" altLang="en-US">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rPr>
              <a:t>剪纸是民间工艺中的一种。它是民间美术的基础和母体艺术，是民间美术中最具代表性的艺术形式。</a:t>
            </a:r>
            <a:endParaRPr lang="zh-CN" altLang="en-US">
              <a:latin typeface="微软雅黑" panose="020B0503020204020204" charset="-122"/>
              <a:ea typeface="微软雅黑" panose="020B0503020204020204" charset="-122"/>
            </a:endParaRPr>
          </a:p>
        </p:txBody>
      </p:sp>
      <p:sp>
        <p:nvSpPr>
          <p:cNvPr id="13" name="文本框 12"/>
          <p:cNvSpPr txBox="1"/>
          <p:nvPr/>
        </p:nvSpPr>
        <p:spPr>
          <a:xfrm>
            <a:off x="5500370" y="51879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审美认知</a:t>
            </a:r>
            <a:endParaRPr lang="zh-CN" altLang="en-US" sz="3200">
              <a:latin typeface="方正正粗黑简体" panose="02000000000000000000" charset="-122"/>
              <a:ea typeface="方正正粗黑简体" panose="02000000000000000000" charset="-122"/>
            </a:endParaRPr>
          </a:p>
        </p:txBody>
      </p:sp>
      <p:pic>
        <p:nvPicPr>
          <p:cNvPr id="3" name="图片 2"/>
          <p:cNvPicPr>
            <a:picLocks noChangeAspect="1"/>
          </p:cNvPicPr>
          <p:nvPr/>
        </p:nvPicPr>
        <p:blipFill>
          <a:blip r:embed="rId1"/>
          <a:stretch>
            <a:fillRect/>
          </a:stretch>
        </p:blipFill>
        <p:spPr>
          <a:xfrm>
            <a:off x="7071995" y="2083435"/>
            <a:ext cx="4454525" cy="3596005"/>
          </a:xfrm>
          <a:prstGeom prst="rect">
            <a:avLst/>
          </a:prstGeom>
        </p:spPr>
      </p:pic>
    </p:spTree>
  </p:cSld>
  <p:clrMapOvr>
    <a:masterClrMapping/>
  </p:clrMapOvr>
  <p:transition spd="slow">
    <p:comb/>
  </p:transition>
  <p:timing>
    <p:tnLst>
      <p:par>
        <p:cTn id="1" dur="indefinite" restart="never" nodeType="tmRoot"/>
      </p:par>
    </p:tnLst>
    <p:bldLst>
      <p:bldP spid="4" grpId="1"/>
      <p:bldP spid="5"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456854" y="3422805"/>
            <a:ext cx="1349313" cy="824865"/>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itchFamily="2" charset="-122"/>
                <a:ea typeface="字魂27号-布丁体" pitchFamily="2" charset="-122"/>
                <a:cs typeface="+mn-ea"/>
                <a:sym typeface="华文细黑" panose="02010600040101010101" charset="-122"/>
              </a:rPr>
              <a:t>05</a:t>
            </a:r>
            <a:endParaRPr lang="zh-CN" altLang="en-US" sz="4800" dirty="0">
              <a:solidFill>
                <a:schemeClr val="accent1"/>
              </a:solidFill>
              <a:latin typeface="字魂27号-布丁体" pitchFamily="2" charset="-122"/>
              <a:ea typeface="字魂27号-布丁体" pitchFamily="2" charset="-122"/>
              <a:cs typeface="+mn-ea"/>
              <a:sym typeface="华文细黑" panose="02010600040101010101" charset="-122"/>
            </a:endParaRPr>
          </a:p>
        </p:txBody>
      </p:sp>
      <p:sp>
        <p:nvSpPr>
          <p:cNvPr id="12" name="文本框 11"/>
          <p:cNvSpPr txBox="1"/>
          <p:nvPr/>
        </p:nvSpPr>
        <p:spPr>
          <a:xfrm>
            <a:off x="4119210" y="3422805"/>
            <a:ext cx="1349313" cy="824865"/>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itchFamily="2" charset="-122"/>
                <a:ea typeface="字魂27号-布丁体" pitchFamily="2" charset="-122"/>
                <a:cs typeface="+mn-ea"/>
                <a:sym typeface="华文细黑" panose="02010600040101010101" charset="-122"/>
              </a:rPr>
              <a:t>06</a:t>
            </a:r>
            <a:endParaRPr lang="zh-CN" altLang="en-US" sz="4800" dirty="0">
              <a:solidFill>
                <a:schemeClr val="accent1"/>
              </a:solidFill>
              <a:latin typeface="字魂27号-布丁体" pitchFamily="2" charset="-122"/>
              <a:ea typeface="字魂27号-布丁体" pitchFamily="2" charset="-122"/>
              <a:cs typeface="+mn-ea"/>
              <a:sym typeface="华文细黑" panose="02010600040101010101" charset="-122"/>
            </a:endParaRPr>
          </a:p>
        </p:txBody>
      </p:sp>
      <p:sp>
        <p:nvSpPr>
          <p:cNvPr id="13" name="文本框 12"/>
          <p:cNvSpPr txBox="1"/>
          <p:nvPr/>
        </p:nvSpPr>
        <p:spPr>
          <a:xfrm>
            <a:off x="6781567" y="3422805"/>
            <a:ext cx="1349313" cy="824865"/>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itchFamily="2" charset="-122"/>
                <a:ea typeface="字魂27号-布丁体" pitchFamily="2" charset="-122"/>
                <a:cs typeface="+mn-ea"/>
                <a:sym typeface="华文细黑" panose="02010600040101010101" charset="-122"/>
              </a:rPr>
              <a:t>07</a:t>
            </a:r>
            <a:endParaRPr lang="zh-CN" altLang="en-US" sz="4800" dirty="0">
              <a:solidFill>
                <a:schemeClr val="accent1"/>
              </a:solidFill>
              <a:latin typeface="字魂27号-布丁体" pitchFamily="2" charset="-122"/>
              <a:ea typeface="字魂27号-布丁体" pitchFamily="2" charset="-122"/>
              <a:cs typeface="+mn-ea"/>
              <a:sym typeface="华文细黑" panose="02010600040101010101" charset="-122"/>
            </a:endParaRPr>
          </a:p>
        </p:txBody>
      </p:sp>
      <p:sp>
        <p:nvSpPr>
          <p:cNvPr id="14" name="文本框 13"/>
          <p:cNvSpPr txBox="1"/>
          <p:nvPr/>
        </p:nvSpPr>
        <p:spPr>
          <a:xfrm>
            <a:off x="9438391" y="3422805"/>
            <a:ext cx="1349313" cy="824865"/>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itchFamily="2" charset="-122"/>
                <a:ea typeface="字魂27号-布丁体" pitchFamily="2" charset="-122"/>
                <a:cs typeface="+mn-ea"/>
                <a:sym typeface="华文细黑" panose="02010600040101010101" charset="-122"/>
              </a:rPr>
              <a:t>08</a:t>
            </a:r>
            <a:endParaRPr lang="zh-CN" altLang="en-US" sz="4800" dirty="0">
              <a:solidFill>
                <a:schemeClr val="accent1"/>
              </a:solidFill>
              <a:latin typeface="字魂27号-布丁体" pitchFamily="2" charset="-122"/>
              <a:ea typeface="字魂27号-布丁体" pitchFamily="2" charset="-122"/>
              <a:cs typeface="+mn-ea"/>
              <a:sym typeface="华文细黑" panose="02010600040101010101" charset="-122"/>
            </a:endParaRPr>
          </a:p>
        </p:txBody>
      </p:sp>
      <p:cxnSp>
        <p:nvCxnSpPr>
          <p:cNvPr id="15" name="直接连接符 14"/>
          <p:cNvCxnSpPr/>
          <p:nvPr/>
        </p:nvCxnSpPr>
        <p:spPr>
          <a:xfrm flipH="1">
            <a:off x="3300295"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939890"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6113625"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8927648"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11408643" y="3443767"/>
            <a:ext cx="11776" cy="8598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1223010" y="4652010"/>
            <a:ext cx="1635760" cy="82486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a:cs typeface="+mn-ea"/>
                <a:sym typeface="华文细黑" panose="02010600040101010101" charset="-122"/>
              </a:rPr>
              <a:t>艺术类型审美</a:t>
            </a:r>
            <a:endParaRPr lang="zh-CN" altLang="en-US" sz="2400" dirty="0">
              <a:solidFill>
                <a:schemeClr val="bg2"/>
              </a:solidFill>
              <a:latin typeface="华文细黑" panose="02010600040101010101" charset="-122"/>
              <a:ea typeface="字魂27号-布丁体"/>
              <a:cs typeface="+mn-ea"/>
              <a:sym typeface="华文细黑" panose="02010600040101010101" charset="-122"/>
            </a:endParaRPr>
          </a:p>
        </p:txBody>
      </p:sp>
      <p:sp>
        <p:nvSpPr>
          <p:cNvPr id="22" name="矩形 21"/>
          <p:cNvSpPr/>
          <p:nvPr/>
        </p:nvSpPr>
        <p:spPr>
          <a:xfrm>
            <a:off x="3687136"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a:cs typeface="+mn-ea"/>
                <a:sym typeface="华文细黑" panose="02010600040101010101" charset="-122"/>
              </a:rPr>
              <a:t>语言艺术审美</a:t>
            </a:r>
            <a:endParaRPr lang="zh-CN" altLang="en-US" sz="2400" dirty="0">
              <a:solidFill>
                <a:schemeClr val="bg2"/>
              </a:solidFill>
              <a:latin typeface="华文细黑" panose="02010600040101010101" charset="-122"/>
              <a:ea typeface="字魂27号-布丁体"/>
              <a:cs typeface="+mn-ea"/>
              <a:sym typeface="华文细黑" panose="02010600040101010101" charset="-122"/>
            </a:endParaRPr>
          </a:p>
        </p:txBody>
      </p:sp>
      <p:sp>
        <p:nvSpPr>
          <p:cNvPr id="24" name="矩形 23"/>
          <p:cNvSpPr/>
          <p:nvPr/>
        </p:nvSpPr>
        <p:spPr>
          <a:xfrm>
            <a:off x="643626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a:cs typeface="+mn-ea"/>
                <a:sym typeface="华文细黑" panose="02010600040101010101" charset="-122"/>
              </a:rPr>
              <a:t>表演艺术审美</a:t>
            </a:r>
            <a:endParaRPr lang="zh-CN" altLang="en-US" sz="2400" dirty="0">
              <a:solidFill>
                <a:schemeClr val="bg2"/>
              </a:solidFill>
              <a:latin typeface="华文细黑" panose="02010600040101010101" charset="-122"/>
              <a:ea typeface="字魂27号-布丁体"/>
              <a:cs typeface="+mn-ea"/>
              <a:sym typeface="华文细黑" panose="02010600040101010101" charset="-122"/>
            </a:endParaRPr>
          </a:p>
        </p:txBody>
      </p:sp>
      <p:sp>
        <p:nvSpPr>
          <p:cNvPr id="26" name="矩形 25"/>
          <p:cNvSpPr/>
          <p:nvPr/>
        </p:nvSpPr>
        <p:spPr>
          <a:xfrm>
            <a:off x="914161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a:cs typeface="+mn-ea"/>
                <a:sym typeface="华文细黑" panose="02010600040101010101" charset="-122"/>
              </a:rPr>
              <a:t>造型艺术审美</a:t>
            </a:r>
            <a:endParaRPr lang="zh-CN" altLang="en-US" sz="2400" dirty="0">
              <a:solidFill>
                <a:schemeClr val="bg2"/>
              </a:solidFill>
              <a:latin typeface="华文细黑" panose="02010600040101010101" charset="-122"/>
              <a:ea typeface="字魂27号-布丁体"/>
              <a:cs typeface="+mn-ea"/>
              <a:sym typeface="华文细黑" panose="02010600040101010101" charset="-122"/>
            </a:endParaRPr>
          </a:p>
        </p:txBody>
      </p:sp>
      <p:pic>
        <p:nvPicPr>
          <p:cNvPr id="29" name="图片 28"/>
          <p:cNvPicPr>
            <a:picLocks noChangeAspect="1"/>
          </p:cNvPicPr>
          <p:nvPr/>
        </p:nvPicPr>
        <p:blipFill rotWithShape="1">
          <a:blip r:embed="rId1">
            <a:extLst>
              <a:ext uri="{28A0092B-C50C-407E-A947-70E740481C1C}">
                <a14:useLocalDpi xmlns:a14="http://schemas.microsoft.com/office/drawing/2010/main" val="0"/>
              </a:ext>
            </a:extLst>
          </a:blip>
          <a:srcRect t="30892" b="36686"/>
          <a:stretch>
            <a:fillRect/>
          </a:stretch>
        </p:blipFill>
        <p:spPr>
          <a:xfrm>
            <a:off x="4519382" y="1706509"/>
            <a:ext cx="3212037" cy="1041400"/>
          </a:xfrm>
          <a:prstGeom prst="rect">
            <a:avLst/>
          </a:prstGeom>
        </p:spPr>
      </p:pic>
      <p:sp>
        <p:nvSpPr>
          <p:cNvPr id="30" name="TextBox 29"/>
          <p:cNvSpPr txBox="1"/>
          <p:nvPr/>
        </p:nvSpPr>
        <p:spPr>
          <a:xfrm>
            <a:off x="5093176" y="875512"/>
            <a:ext cx="1571625" cy="829945"/>
          </a:xfrm>
          <a:prstGeom prst="rect">
            <a:avLst/>
          </a:prstGeom>
          <a:noFill/>
          <a:ln>
            <a:noFill/>
          </a:ln>
        </p:spPr>
        <p:txBody>
          <a:bodyPr wrap="none" rtlCol="0">
            <a:spAutoFit/>
          </a:bodyPr>
          <a:lstStyle/>
          <a:p>
            <a:pPr algn="l"/>
            <a:r>
              <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a:sym typeface="华文细黑" panose="02010600040101010101" charset="-122"/>
              </a:rPr>
              <a:t>目</a:t>
            </a:r>
            <a:r>
              <a:rPr lang="en-US" altLang="zh-CN"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a:sym typeface="华文细黑" panose="02010600040101010101" charset="-122"/>
              </a:rPr>
              <a:t> </a:t>
            </a:r>
            <a:r>
              <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a:sym typeface="华文细黑" panose="02010600040101010101" charset="-122"/>
              </a:rPr>
              <a:t>录</a:t>
            </a:r>
            <a:endPar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a:sym typeface="华文细黑"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60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30"/>
                                        </p:tgtEl>
                                      </p:cBhvr>
                                    </p:animEffect>
                                    <p:animScale>
                                      <p:cBhvr>
                                        <p:cTn id="15" dur="250" autoRev="1" fill="hold"/>
                                        <p:tgtEl>
                                          <p:spTgt spid="30"/>
                                        </p:tgtEl>
                                      </p:cBhvr>
                                      <p:by x="105000" y="105000"/>
                                    </p:animScale>
                                  </p:childTnLst>
                                </p:cTn>
                              </p:par>
                            </p:childTnLst>
                          </p:cTn>
                        </p:par>
                        <p:par>
                          <p:cTn id="16" fill="hold">
                            <p:stCondLst>
                              <p:cond delay="1100"/>
                            </p:stCondLst>
                            <p:childTnLst>
                              <p:par>
                                <p:cTn id="17" presetID="16" presetClass="entr" presetSubtype="37"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barn(outVertical)">
                                      <p:cBhvr>
                                        <p:cTn id="19" dur="500"/>
                                        <p:tgtEl>
                                          <p:spTgt spid="29"/>
                                        </p:tgtEl>
                                      </p:cBhvr>
                                    </p:animEffect>
                                  </p:childTnLst>
                                </p:cTn>
                              </p:par>
                              <p:par>
                                <p:cTn id="20" presetID="47"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childTnLst>
                          </p:cTn>
                        </p:par>
                        <p:par>
                          <p:cTn id="45" fill="hold">
                            <p:stCondLst>
                              <p:cond delay="1600"/>
                            </p:stCondLst>
                            <p:childTnLst>
                              <p:par>
                                <p:cTn id="46" presetID="53" presetClass="entr" presetSubtype="16"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Effect transition="in" filter="fade">
                                      <p:cBhvr>
                                        <p:cTn id="55" dur="500"/>
                                        <p:tgtEl>
                                          <p:spTgt spid="12"/>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500" fill="hold"/>
                                        <p:tgtEl>
                                          <p:spTgt spid="13"/>
                                        </p:tgtEl>
                                        <p:attrNameLst>
                                          <p:attrName>ppt_w</p:attrName>
                                        </p:attrNameLst>
                                      </p:cBhvr>
                                      <p:tavLst>
                                        <p:tav tm="0">
                                          <p:val>
                                            <p:fltVal val="0"/>
                                          </p:val>
                                        </p:tav>
                                        <p:tav tm="100000">
                                          <p:val>
                                            <p:strVal val="#ppt_w"/>
                                          </p:val>
                                        </p:tav>
                                      </p:tavLst>
                                    </p:anim>
                                    <p:anim calcmode="lin" valueType="num">
                                      <p:cBhvr>
                                        <p:cTn id="59" dur="500" fill="hold"/>
                                        <p:tgtEl>
                                          <p:spTgt spid="13"/>
                                        </p:tgtEl>
                                        <p:attrNameLst>
                                          <p:attrName>ppt_h</p:attrName>
                                        </p:attrNameLst>
                                      </p:cBhvr>
                                      <p:tavLst>
                                        <p:tav tm="0">
                                          <p:val>
                                            <p:fltVal val="0"/>
                                          </p:val>
                                        </p:tav>
                                        <p:tav tm="100000">
                                          <p:val>
                                            <p:strVal val="#ppt_h"/>
                                          </p:val>
                                        </p:tav>
                                      </p:tavLst>
                                    </p:anim>
                                    <p:animEffect transition="in" filter="fade">
                                      <p:cBhvr>
                                        <p:cTn id="60" dur="500"/>
                                        <p:tgtEl>
                                          <p:spTgt spid="13"/>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Effect transition="in" filter="fade">
                                      <p:cBhvr>
                                        <p:cTn id="65" dur="500"/>
                                        <p:tgtEl>
                                          <p:spTgt spid="14"/>
                                        </p:tgtEl>
                                      </p:cBhvr>
                                    </p:animEffect>
                                  </p:childTnLst>
                                </p:cTn>
                              </p:par>
                              <p:par>
                                <p:cTn id="66" presetID="23" presetClass="entr" presetSubtype="32" fill="hold" grpId="0" nodeType="withEffect">
                                  <p:stCondLst>
                                    <p:cond delay="50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ppt_w</p:attrName>
                                        </p:attrNameLst>
                                      </p:cBhvr>
                                      <p:tavLst>
                                        <p:tav tm="0">
                                          <p:val>
                                            <p:strVal val="4*#ppt_w"/>
                                          </p:val>
                                        </p:tav>
                                        <p:tav tm="100000">
                                          <p:val>
                                            <p:strVal val="#ppt_w"/>
                                          </p:val>
                                        </p:tav>
                                      </p:tavLst>
                                    </p:anim>
                                    <p:anim calcmode="lin" valueType="num">
                                      <p:cBhvr>
                                        <p:cTn id="69" dur="500" fill="hold"/>
                                        <p:tgtEl>
                                          <p:spTgt spid="20"/>
                                        </p:tgtEl>
                                        <p:attrNameLst>
                                          <p:attrName>ppt_h</p:attrName>
                                        </p:attrNameLst>
                                      </p:cBhvr>
                                      <p:tavLst>
                                        <p:tav tm="0">
                                          <p:val>
                                            <p:strVal val="4*#ppt_h"/>
                                          </p:val>
                                        </p:tav>
                                        <p:tav tm="100000">
                                          <p:val>
                                            <p:strVal val="#ppt_h"/>
                                          </p:val>
                                        </p:tav>
                                      </p:tavLst>
                                    </p:anim>
                                  </p:childTnLst>
                                </p:cTn>
                              </p:par>
                              <p:par>
                                <p:cTn id="70" presetID="23" presetClass="entr" presetSubtype="32" fill="hold" grpId="0" nodeType="withEffect">
                                  <p:stCondLst>
                                    <p:cond delay="500"/>
                                  </p:stCondLst>
                                  <p:childTnLst>
                                    <p:set>
                                      <p:cBhvr>
                                        <p:cTn id="71" dur="1" fill="hold">
                                          <p:stCondLst>
                                            <p:cond delay="0"/>
                                          </p:stCondLst>
                                        </p:cTn>
                                        <p:tgtEl>
                                          <p:spTgt spid="22"/>
                                        </p:tgtEl>
                                        <p:attrNameLst>
                                          <p:attrName>style.visibility</p:attrName>
                                        </p:attrNameLst>
                                      </p:cBhvr>
                                      <p:to>
                                        <p:strVal val="visible"/>
                                      </p:to>
                                    </p:set>
                                    <p:anim calcmode="lin" valueType="num">
                                      <p:cBhvr>
                                        <p:cTn id="72" dur="500" fill="hold"/>
                                        <p:tgtEl>
                                          <p:spTgt spid="22"/>
                                        </p:tgtEl>
                                        <p:attrNameLst>
                                          <p:attrName>ppt_w</p:attrName>
                                        </p:attrNameLst>
                                      </p:cBhvr>
                                      <p:tavLst>
                                        <p:tav tm="0">
                                          <p:val>
                                            <p:strVal val="4*#ppt_w"/>
                                          </p:val>
                                        </p:tav>
                                        <p:tav tm="100000">
                                          <p:val>
                                            <p:strVal val="#ppt_w"/>
                                          </p:val>
                                        </p:tav>
                                      </p:tavLst>
                                    </p:anim>
                                    <p:anim calcmode="lin" valueType="num">
                                      <p:cBhvr>
                                        <p:cTn id="73" dur="500" fill="hold"/>
                                        <p:tgtEl>
                                          <p:spTgt spid="22"/>
                                        </p:tgtEl>
                                        <p:attrNameLst>
                                          <p:attrName>ppt_h</p:attrName>
                                        </p:attrNameLst>
                                      </p:cBhvr>
                                      <p:tavLst>
                                        <p:tav tm="0">
                                          <p:val>
                                            <p:strVal val="4*#ppt_h"/>
                                          </p:val>
                                        </p:tav>
                                        <p:tav tm="100000">
                                          <p:val>
                                            <p:strVal val="#ppt_h"/>
                                          </p:val>
                                        </p:tav>
                                      </p:tavLst>
                                    </p:anim>
                                  </p:childTnLst>
                                </p:cTn>
                              </p:par>
                              <p:par>
                                <p:cTn id="74" presetID="23" presetClass="entr" presetSubtype="32" fill="hold" grpId="0" nodeType="withEffect">
                                  <p:stCondLst>
                                    <p:cond delay="500"/>
                                  </p:stCondLst>
                                  <p:childTnLst>
                                    <p:set>
                                      <p:cBhvr>
                                        <p:cTn id="75" dur="1" fill="hold">
                                          <p:stCondLst>
                                            <p:cond delay="0"/>
                                          </p:stCondLst>
                                        </p:cTn>
                                        <p:tgtEl>
                                          <p:spTgt spid="24"/>
                                        </p:tgtEl>
                                        <p:attrNameLst>
                                          <p:attrName>style.visibility</p:attrName>
                                        </p:attrNameLst>
                                      </p:cBhvr>
                                      <p:to>
                                        <p:strVal val="visible"/>
                                      </p:to>
                                    </p:set>
                                    <p:anim calcmode="lin" valueType="num">
                                      <p:cBhvr>
                                        <p:cTn id="76" dur="500" fill="hold"/>
                                        <p:tgtEl>
                                          <p:spTgt spid="24"/>
                                        </p:tgtEl>
                                        <p:attrNameLst>
                                          <p:attrName>ppt_w</p:attrName>
                                        </p:attrNameLst>
                                      </p:cBhvr>
                                      <p:tavLst>
                                        <p:tav tm="0">
                                          <p:val>
                                            <p:strVal val="4*#ppt_w"/>
                                          </p:val>
                                        </p:tav>
                                        <p:tav tm="100000">
                                          <p:val>
                                            <p:strVal val="#ppt_w"/>
                                          </p:val>
                                        </p:tav>
                                      </p:tavLst>
                                    </p:anim>
                                    <p:anim calcmode="lin" valueType="num">
                                      <p:cBhvr>
                                        <p:cTn id="77" dur="500" fill="hold"/>
                                        <p:tgtEl>
                                          <p:spTgt spid="24"/>
                                        </p:tgtEl>
                                        <p:attrNameLst>
                                          <p:attrName>ppt_h</p:attrName>
                                        </p:attrNameLst>
                                      </p:cBhvr>
                                      <p:tavLst>
                                        <p:tav tm="0">
                                          <p:val>
                                            <p:strVal val="4*#ppt_h"/>
                                          </p:val>
                                        </p:tav>
                                        <p:tav tm="100000">
                                          <p:val>
                                            <p:strVal val="#ppt_h"/>
                                          </p:val>
                                        </p:tav>
                                      </p:tavLst>
                                    </p:anim>
                                  </p:childTnLst>
                                </p:cTn>
                              </p:par>
                              <p:par>
                                <p:cTn id="78" presetID="23" presetClass="entr" presetSubtype="32" fill="hold" grpId="0" nodeType="withEffect">
                                  <p:stCondLst>
                                    <p:cond delay="500"/>
                                  </p:stCondLst>
                                  <p:childTnLst>
                                    <p:set>
                                      <p:cBhvr>
                                        <p:cTn id="79" dur="1" fill="hold">
                                          <p:stCondLst>
                                            <p:cond delay="0"/>
                                          </p:stCondLst>
                                        </p:cTn>
                                        <p:tgtEl>
                                          <p:spTgt spid="26"/>
                                        </p:tgtEl>
                                        <p:attrNameLst>
                                          <p:attrName>style.visibility</p:attrName>
                                        </p:attrNameLst>
                                      </p:cBhvr>
                                      <p:to>
                                        <p:strVal val="visible"/>
                                      </p:to>
                                    </p:set>
                                    <p:anim calcmode="lin" valueType="num">
                                      <p:cBhvr>
                                        <p:cTn id="80" dur="500" fill="hold"/>
                                        <p:tgtEl>
                                          <p:spTgt spid="26"/>
                                        </p:tgtEl>
                                        <p:attrNameLst>
                                          <p:attrName>ppt_w</p:attrName>
                                        </p:attrNameLst>
                                      </p:cBhvr>
                                      <p:tavLst>
                                        <p:tav tm="0">
                                          <p:val>
                                            <p:strVal val="4*#ppt_w"/>
                                          </p:val>
                                        </p:tav>
                                        <p:tav tm="100000">
                                          <p:val>
                                            <p:strVal val="#ppt_w"/>
                                          </p:val>
                                        </p:tav>
                                      </p:tavLst>
                                    </p:anim>
                                    <p:anim calcmode="lin" valueType="num">
                                      <p:cBhvr>
                                        <p:cTn id="81" dur="500" fill="hold"/>
                                        <p:tgtEl>
                                          <p:spTgt spid="2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20" grpId="0"/>
      <p:bldP spid="22" grpId="0"/>
      <p:bldP spid="24" grpId="0"/>
      <p:bldP spid="26" grpId="0"/>
      <p:bldP spid="30" grpId="0"/>
      <p:bldP spid="30"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397000" y="1296670"/>
            <a:ext cx="9842500" cy="445452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13" name="文本框 12"/>
          <p:cNvSpPr txBox="1"/>
          <p:nvPr/>
        </p:nvSpPr>
        <p:spPr>
          <a:xfrm>
            <a:off x="5527675" y="37338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思维导图</a:t>
            </a:r>
            <a:endParaRPr lang="zh-CN" altLang="en-US" sz="3200">
              <a:latin typeface="方正正粗黑简体" panose="02000000000000000000" charset="-122"/>
              <a:ea typeface="方正正粗黑简体" panose="02000000000000000000" charset="-122"/>
            </a:endParaRPr>
          </a:p>
        </p:txBody>
      </p:sp>
      <p:pic>
        <p:nvPicPr>
          <p:cNvPr id="2" name="图片 1"/>
          <p:cNvPicPr>
            <a:picLocks noChangeAspect="1"/>
          </p:cNvPicPr>
          <p:nvPr/>
        </p:nvPicPr>
        <p:blipFill>
          <a:blip r:embed="rId1"/>
          <a:stretch>
            <a:fillRect/>
          </a:stretch>
        </p:blipFill>
        <p:spPr>
          <a:xfrm>
            <a:off x="2686050" y="1729105"/>
            <a:ext cx="6819900" cy="3514725"/>
          </a:xfrm>
          <a:prstGeom prst="rect">
            <a:avLst/>
          </a:prstGeom>
        </p:spPr>
      </p:pic>
    </p:spTree>
  </p:cSld>
  <p:clrMapOvr>
    <a:masterClrMapping/>
  </p:clrMapOvr>
  <p:transition spd="slow">
    <p:comb/>
  </p:transition>
  <p:timing>
    <p:tnLst>
      <p:par>
        <p:cTn id="1" dur="indefinite" restart="never" nodeType="tmRoot"/>
      </p:par>
    </p:tnLst>
    <p:bldLst>
      <p:bldP spid="5"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397000" y="1976755"/>
            <a:ext cx="9842500" cy="4013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581820"/>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根据本课内容，制作剪纸</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13" name="文本框 12"/>
          <p:cNvSpPr txBox="1"/>
          <p:nvPr/>
        </p:nvSpPr>
        <p:spPr>
          <a:xfrm>
            <a:off x="9305925" y="132715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实践活动</a:t>
            </a:r>
            <a:endParaRPr lang="zh-CN" altLang="en-US" sz="3200">
              <a:latin typeface="方正正粗黑简体" panose="02000000000000000000" charset="-122"/>
              <a:ea typeface="方正正粗黑简体" panose="02000000000000000000" charset="-122"/>
            </a:endParaRPr>
          </a:p>
        </p:txBody>
      </p:sp>
      <p:grpSp>
        <p:nvGrpSpPr>
          <p:cNvPr id="2" name="组合 39"/>
          <p:cNvGrpSpPr/>
          <p:nvPr/>
        </p:nvGrpSpPr>
        <p:grpSpPr>
          <a:xfrm>
            <a:off x="2057956" y="2897873"/>
            <a:ext cx="779057" cy="600075"/>
            <a:chOff x="4525013" y="1808163"/>
            <a:chExt cx="1782762" cy="1373187"/>
          </a:xfrm>
          <a:solidFill>
            <a:schemeClr val="accent1"/>
          </a:solidFill>
        </p:grpSpPr>
        <p:sp>
          <p:nvSpPr>
            <p:cNvPr id="6" name="Freeform 8"/>
            <p:cNvSpPr/>
            <p:nvPr/>
          </p:nvSpPr>
          <p:spPr bwMode="auto">
            <a:xfrm>
              <a:off x="4525013" y="1808163"/>
              <a:ext cx="1187450" cy="1373187"/>
            </a:xfrm>
            <a:custGeom>
              <a:avLst/>
              <a:gdLst>
                <a:gd name="T0" fmla="*/ 0 w 1240"/>
                <a:gd name="T1" fmla="*/ 0 h 1434"/>
                <a:gd name="T2" fmla="*/ 1136953689 w 1240"/>
                <a:gd name="T3" fmla="*/ 658313892 h 1434"/>
                <a:gd name="T4" fmla="*/ 0 w 1240"/>
                <a:gd name="T5" fmla="*/ 1314793994 h 1434"/>
                <a:gd name="T6" fmla="*/ 305326912 w 1240"/>
                <a:gd name="T7" fmla="*/ 658313892 h 1434"/>
                <a:gd name="T8" fmla="*/ 0 w 1240"/>
                <a:gd name="T9" fmla="*/ 0 h 14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0" h="1434">
                  <a:moveTo>
                    <a:pt x="0" y="0"/>
                  </a:moveTo>
                  <a:lnTo>
                    <a:pt x="1240" y="718"/>
                  </a:lnTo>
                  <a:lnTo>
                    <a:pt x="0" y="1434"/>
                  </a:lnTo>
                  <a:lnTo>
                    <a:pt x="333"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7" name="Freeform 9"/>
            <p:cNvSpPr/>
            <p:nvPr/>
          </p:nvSpPr>
          <p:spPr bwMode="auto">
            <a:xfrm>
              <a:off x="5120325" y="1808163"/>
              <a:ext cx="1187450" cy="1373187"/>
            </a:xfrm>
            <a:custGeom>
              <a:avLst/>
              <a:gdLst>
                <a:gd name="T0" fmla="*/ 0 w 1240"/>
                <a:gd name="T1" fmla="*/ 0 h 1434"/>
                <a:gd name="T2" fmla="*/ 99942112 w 1240"/>
                <a:gd name="T3" fmla="*/ 214547541 h 1434"/>
                <a:gd name="T4" fmla="*/ 866469816 w 1240"/>
                <a:gd name="T5" fmla="*/ 658313892 h 1434"/>
                <a:gd name="T6" fmla="*/ 99942112 w 1240"/>
                <a:gd name="T7" fmla="*/ 1100246453 h 1434"/>
                <a:gd name="T8" fmla="*/ 0 w 1240"/>
                <a:gd name="T9" fmla="*/ 1314793994 h 1434"/>
                <a:gd name="T10" fmla="*/ 1136954646 w 1240"/>
                <a:gd name="T11" fmla="*/ 658313892 h 1434"/>
                <a:gd name="T12" fmla="*/ 0 w 1240"/>
                <a:gd name="T13" fmla="*/ 0 h 14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40" h="1434">
                  <a:moveTo>
                    <a:pt x="0" y="0"/>
                  </a:moveTo>
                  <a:lnTo>
                    <a:pt x="109" y="234"/>
                  </a:lnTo>
                  <a:lnTo>
                    <a:pt x="945" y="718"/>
                  </a:lnTo>
                  <a:lnTo>
                    <a:pt x="109" y="1200"/>
                  </a:lnTo>
                  <a:lnTo>
                    <a:pt x="0" y="1434"/>
                  </a:lnTo>
                  <a:lnTo>
                    <a:pt x="1240"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8" name="Freeform 21"/>
            <p:cNvSpPr/>
            <p:nvPr/>
          </p:nvSpPr>
          <p:spPr bwMode="auto">
            <a:xfrm>
              <a:off x="5220338" y="2398713"/>
              <a:ext cx="211137" cy="209550"/>
            </a:xfrm>
            <a:custGeom>
              <a:avLst/>
              <a:gdLst>
                <a:gd name="T0" fmla="*/ 165266259 w 129"/>
                <a:gd name="T1" fmla="*/ 0 h 128"/>
                <a:gd name="T2" fmla="*/ 63974511 w 129"/>
                <a:gd name="T3" fmla="*/ 47967305 h 128"/>
                <a:gd name="T4" fmla="*/ 63974511 w 129"/>
                <a:gd name="T5" fmla="*/ 277142972 h 128"/>
                <a:gd name="T6" fmla="*/ 295881500 w 129"/>
                <a:gd name="T7" fmla="*/ 277142972 h 128"/>
                <a:gd name="T8" fmla="*/ 343861974 w 129"/>
                <a:gd name="T9" fmla="*/ 175879571 h 128"/>
                <a:gd name="T10" fmla="*/ 165266259 w 129"/>
                <a:gd name="T11" fmla="*/ 175879571 h 128"/>
                <a:gd name="T12" fmla="*/ 165266259 w 129"/>
                <a:gd name="T13" fmla="*/ 0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 h="128">
                  <a:moveTo>
                    <a:pt x="62" y="0"/>
                  </a:moveTo>
                  <a:cubicBezTo>
                    <a:pt x="48" y="1"/>
                    <a:pt x="35" y="7"/>
                    <a:pt x="24" y="18"/>
                  </a:cubicBezTo>
                  <a:cubicBezTo>
                    <a:pt x="0" y="42"/>
                    <a:pt x="0" y="80"/>
                    <a:pt x="24" y="104"/>
                  </a:cubicBezTo>
                  <a:cubicBezTo>
                    <a:pt x="48" y="128"/>
                    <a:pt x="87" y="128"/>
                    <a:pt x="111" y="104"/>
                  </a:cubicBezTo>
                  <a:cubicBezTo>
                    <a:pt x="122" y="94"/>
                    <a:pt x="127" y="80"/>
                    <a:pt x="129" y="66"/>
                  </a:cubicBezTo>
                  <a:cubicBezTo>
                    <a:pt x="62" y="66"/>
                    <a:pt x="62" y="66"/>
                    <a:pt x="62" y="66"/>
                  </a:cubicBezTo>
                  <a:lnTo>
                    <a:pt x="6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sp>
          <p:nvSpPr>
            <p:cNvPr id="9" name="Freeform 22"/>
            <p:cNvSpPr/>
            <p:nvPr/>
          </p:nvSpPr>
          <p:spPr bwMode="auto">
            <a:xfrm>
              <a:off x="5337813" y="2381250"/>
              <a:ext cx="109537" cy="109538"/>
            </a:xfrm>
            <a:custGeom>
              <a:avLst/>
              <a:gdLst>
                <a:gd name="T0" fmla="*/ 126971102 w 68"/>
                <a:gd name="T1" fmla="*/ 51824361 h 68"/>
                <a:gd name="T2" fmla="*/ 0 w 68"/>
                <a:gd name="T3" fmla="*/ 5182114 h 68"/>
                <a:gd name="T4" fmla="*/ 0 w 68"/>
                <a:gd name="T5" fmla="*/ 176203149 h 68"/>
                <a:gd name="T6" fmla="*/ 171022695 w 68"/>
                <a:gd name="T7" fmla="*/ 176203149 h 68"/>
                <a:gd name="T8" fmla="*/ 126971102 w 68"/>
                <a:gd name="T9" fmla="*/ 51824361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68">
                  <a:moveTo>
                    <a:pt x="49" y="20"/>
                  </a:moveTo>
                  <a:cubicBezTo>
                    <a:pt x="35" y="6"/>
                    <a:pt x="18" y="0"/>
                    <a:pt x="0" y="2"/>
                  </a:cubicBezTo>
                  <a:cubicBezTo>
                    <a:pt x="0" y="68"/>
                    <a:pt x="0" y="68"/>
                    <a:pt x="0" y="68"/>
                  </a:cubicBezTo>
                  <a:cubicBezTo>
                    <a:pt x="66" y="68"/>
                    <a:pt x="66" y="68"/>
                    <a:pt x="66" y="68"/>
                  </a:cubicBezTo>
                  <a:cubicBezTo>
                    <a:pt x="68" y="51"/>
                    <a:pt x="62" y="33"/>
                    <a:pt x="4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grpSp>
      <p:grpSp>
        <p:nvGrpSpPr>
          <p:cNvPr id="11" name="组合 39"/>
          <p:cNvGrpSpPr/>
          <p:nvPr/>
        </p:nvGrpSpPr>
        <p:grpSpPr>
          <a:xfrm>
            <a:off x="2101052" y="4130018"/>
            <a:ext cx="779057" cy="600075"/>
            <a:chOff x="4525013" y="1808163"/>
            <a:chExt cx="1782762" cy="1373187"/>
          </a:xfrm>
          <a:solidFill>
            <a:schemeClr val="accent2"/>
          </a:solidFill>
        </p:grpSpPr>
        <p:sp>
          <p:nvSpPr>
            <p:cNvPr id="12" name="Freeform 8"/>
            <p:cNvSpPr/>
            <p:nvPr/>
          </p:nvSpPr>
          <p:spPr bwMode="auto">
            <a:xfrm>
              <a:off x="4525013" y="1808163"/>
              <a:ext cx="1187450" cy="1373187"/>
            </a:xfrm>
            <a:custGeom>
              <a:avLst/>
              <a:gdLst>
                <a:gd name="T0" fmla="*/ 0 w 1240"/>
                <a:gd name="T1" fmla="*/ 0 h 1434"/>
                <a:gd name="T2" fmla="*/ 1136953689 w 1240"/>
                <a:gd name="T3" fmla="*/ 658313892 h 1434"/>
                <a:gd name="T4" fmla="*/ 0 w 1240"/>
                <a:gd name="T5" fmla="*/ 1314793994 h 1434"/>
                <a:gd name="T6" fmla="*/ 305326912 w 1240"/>
                <a:gd name="T7" fmla="*/ 658313892 h 1434"/>
                <a:gd name="T8" fmla="*/ 0 w 1240"/>
                <a:gd name="T9" fmla="*/ 0 h 14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0" h="1434">
                  <a:moveTo>
                    <a:pt x="0" y="0"/>
                  </a:moveTo>
                  <a:lnTo>
                    <a:pt x="1240" y="718"/>
                  </a:lnTo>
                  <a:lnTo>
                    <a:pt x="0" y="1434"/>
                  </a:lnTo>
                  <a:lnTo>
                    <a:pt x="333"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10" name="Freeform 9"/>
            <p:cNvSpPr/>
            <p:nvPr/>
          </p:nvSpPr>
          <p:spPr bwMode="auto">
            <a:xfrm>
              <a:off x="5120325" y="1808163"/>
              <a:ext cx="1187450" cy="1373187"/>
            </a:xfrm>
            <a:custGeom>
              <a:avLst/>
              <a:gdLst>
                <a:gd name="T0" fmla="*/ 0 w 1240"/>
                <a:gd name="T1" fmla="*/ 0 h 1434"/>
                <a:gd name="T2" fmla="*/ 99942112 w 1240"/>
                <a:gd name="T3" fmla="*/ 214547541 h 1434"/>
                <a:gd name="T4" fmla="*/ 866469816 w 1240"/>
                <a:gd name="T5" fmla="*/ 658313892 h 1434"/>
                <a:gd name="T6" fmla="*/ 99942112 w 1240"/>
                <a:gd name="T7" fmla="*/ 1100246453 h 1434"/>
                <a:gd name="T8" fmla="*/ 0 w 1240"/>
                <a:gd name="T9" fmla="*/ 1314793994 h 1434"/>
                <a:gd name="T10" fmla="*/ 1136954646 w 1240"/>
                <a:gd name="T11" fmla="*/ 658313892 h 1434"/>
                <a:gd name="T12" fmla="*/ 0 w 1240"/>
                <a:gd name="T13" fmla="*/ 0 h 14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40" h="1434">
                  <a:moveTo>
                    <a:pt x="0" y="0"/>
                  </a:moveTo>
                  <a:lnTo>
                    <a:pt x="109" y="234"/>
                  </a:lnTo>
                  <a:lnTo>
                    <a:pt x="945" y="718"/>
                  </a:lnTo>
                  <a:lnTo>
                    <a:pt x="109" y="1200"/>
                  </a:lnTo>
                  <a:lnTo>
                    <a:pt x="0" y="1434"/>
                  </a:lnTo>
                  <a:lnTo>
                    <a:pt x="1240"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14" name="Freeform 21"/>
            <p:cNvSpPr/>
            <p:nvPr/>
          </p:nvSpPr>
          <p:spPr bwMode="auto">
            <a:xfrm>
              <a:off x="5220338" y="2398713"/>
              <a:ext cx="211137" cy="209550"/>
            </a:xfrm>
            <a:custGeom>
              <a:avLst/>
              <a:gdLst>
                <a:gd name="T0" fmla="*/ 165266259 w 129"/>
                <a:gd name="T1" fmla="*/ 0 h 128"/>
                <a:gd name="T2" fmla="*/ 63974511 w 129"/>
                <a:gd name="T3" fmla="*/ 47967305 h 128"/>
                <a:gd name="T4" fmla="*/ 63974511 w 129"/>
                <a:gd name="T5" fmla="*/ 277142972 h 128"/>
                <a:gd name="T6" fmla="*/ 295881500 w 129"/>
                <a:gd name="T7" fmla="*/ 277142972 h 128"/>
                <a:gd name="T8" fmla="*/ 343861974 w 129"/>
                <a:gd name="T9" fmla="*/ 175879571 h 128"/>
                <a:gd name="T10" fmla="*/ 165266259 w 129"/>
                <a:gd name="T11" fmla="*/ 175879571 h 128"/>
                <a:gd name="T12" fmla="*/ 165266259 w 129"/>
                <a:gd name="T13" fmla="*/ 0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 h="128">
                  <a:moveTo>
                    <a:pt x="62" y="0"/>
                  </a:moveTo>
                  <a:cubicBezTo>
                    <a:pt x="48" y="1"/>
                    <a:pt x="35" y="7"/>
                    <a:pt x="24" y="18"/>
                  </a:cubicBezTo>
                  <a:cubicBezTo>
                    <a:pt x="0" y="42"/>
                    <a:pt x="0" y="80"/>
                    <a:pt x="24" y="104"/>
                  </a:cubicBezTo>
                  <a:cubicBezTo>
                    <a:pt x="48" y="128"/>
                    <a:pt x="87" y="128"/>
                    <a:pt x="111" y="104"/>
                  </a:cubicBezTo>
                  <a:cubicBezTo>
                    <a:pt x="122" y="94"/>
                    <a:pt x="127" y="80"/>
                    <a:pt x="129" y="66"/>
                  </a:cubicBezTo>
                  <a:cubicBezTo>
                    <a:pt x="62" y="66"/>
                    <a:pt x="62" y="66"/>
                    <a:pt x="62" y="66"/>
                  </a:cubicBezTo>
                  <a:lnTo>
                    <a:pt x="6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sp>
          <p:nvSpPr>
            <p:cNvPr id="15" name="Freeform 22"/>
            <p:cNvSpPr/>
            <p:nvPr/>
          </p:nvSpPr>
          <p:spPr bwMode="auto">
            <a:xfrm>
              <a:off x="5337813" y="2381250"/>
              <a:ext cx="109537" cy="109538"/>
            </a:xfrm>
            <a:custGeom>
              <a:avLst/>
              <a:gdLst>
                <a:gd name="T0" fmla="*/ 126971102 w 68"/>
                <a:gd name="T1" fmla="*/ 51824361 h 68"/>
                <a:gd name="T2" fmla="*/ 0 w 68"/>
                <a:gd name="T3" fmla="*/ 5182114 h 68"/>
                <a:gd name="T4" fmla="*/ 0 w 68"/>
                <a:gd name="T5" fmla="*/ 176203149 h 68"/>
                <a:gd name="T6" fmla="*/ 171022695 w 68"/>
                <a:gd name="T7" fmla="*/ 176203149 h 68"/>
                <a:gd name="T8" fmla="*/ 126971102 w 68"/>
                <a:gd name="T9" fmla="*/ 51824361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68">
                  <a:moveTo>
                    <a:pt x="49" y="20"/>
                  </a:moveTo>
                  <a:cubicBezTo>
                    <a:pt x="35" y="6"/>
                    <a:pt x="18" y="0"/>
                    <a:pt x="0" y="2"/>
                  </a:cubicBezTo>
                  <a:cubicBezTo>
                    <a:pt x="0" y="68"/>
                    <a:pt x="0" y="68"/>
                    <a:pt x="0" y="68"/>
                  </a:cubicBezTo>
                  <a:cubicBezTo>
                    <a:pt x="66" y="68"/>
                    <a:pt x="66" y="68"/>
                    <a:pt x="66" y="68"/>
                  </a:cubicBezTo>
                  <a:cubicBezTo>
                    <a:pt x="68" y="51"/>
                    <a:pt x="62" y="33"/>
                    <a:pt x="4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grpSp>
      <p:sp>
        <p:nvSpPr>
          <p:cNvPr id="16" name="1"/>
          <p:cNvSpPr/>
          <p:nvPr>
            <p:custDataLst>
              <p:tags r:id="rId1"/>
            </p:custDataLst>
          </p:nvPr>
        </p:nvSpPr>
        <p:spPr>
          <a:xfrm>
            <a:off x="3155315" y="2563495"/>
            <a:ext cx="7621270" cy="1217930"/>
          </a:xfrm>
          <a:prstGeom prst="rect">
            <a:avLst/>
          </a:prstGeom>
          <a:ln w="12700">
            <a:miter lim="400000"/>
          </a:ln>
        </p:spPr>
        <p:txBody>
          <a:bodyPr wrap="square" lIns="19050" tIns="19050" rIns="19050" bIns="19050" anchor="ctr">
            <a:spAutoFit/>
          </a:bodyPr>
          <a:lstStyle>
            <a:lvl1pPr algn="l">
              <a:lnSpc>
                <a:spcPct val="130000"/>
              </a:lnSpc>
              <a:defRPr sz="2400">
                <a:solidFill>
                  <a:srgbClr val="53585F"/>
                </a:solidFill>
                <a:latin typeface="Lato Light"/>
                <a:ea typeface="Lato Light"/>
                <a:cs typeface="Lato Light"/>
                <a:sym typeface="Lato Light"/>
              </a:defRPr>
            </a:lvl1pPr>
          </a:lstStyle>
          <a:p>
            <a:pPr algn="just">
              <a:lnSpc>
                <a:spcPct val="120000"/>
              </a:lnSpc>
              <a:spcBef>
                <a:spcPts val="0"/>
              </a:spcBef>
              <a:spcAft>
                <a:spcPts val="0"/>
              </a:spcAft>
            </a:pPr>
            <a:r>
              <a:rPr lang="zh-CN" altLang="en-US" sz="1600" b="1" dirty="0">
                <a:solidFill>
                  <a:schemeClr val="tx1">
                    <a:lumMod val="65000"/>
                    <a:lumOff val="35000"/>
                  </a:schemeClr>
                </a:solidFill>
                <a:latin typeface="微软雅黑" panose="020B0503020204020204" charset="-122"/>
                <a:ea typeface="微软雅黑" panose="020B0503020204020204" charset="-122"/>
              </a:rPr>
              <a:t>活动目标</a:t>
            </a:r>
            <a:endParaRPr lang="zh-CN" altLang="en-US" sz="1600" b="1" dirty="0">
              <a:solidFill>
                <a:schemeClr val="tx1">
                  <a:lumMod val="65000"/>
                  <a:lumOff val="35000"/>
                </a:schemeClr>
              </a:solidFill>
              <a:latin typeface="微软雅黑" panose="020B0503020204020204" charset="-122"/>
              <a:ea typeface="微软雅黑" panose="020B0503020204020204" charset="-122"/>
            </a:endParaRPr>
          </a:p>
          <a:p>
            <a:pPr algn="just">
              <a:lnSpc>
                <a:spcPct val="120000"/>
              </a:lnSpc>
              <a:spcBef>
                <a:spcPts val="0"/>
              </a:spcBef>
              <a:spcAft>
                <a:spcPts val="0"/>
              </a:spcAft>
            </a:pPr>
            <a:r>
              <a:rPr lang="zh-CN" altLang="en-US" sz="1600" dirty="0">
                <a:solidFill>
                  <a:schemeClr val="tx1">
                    <a:lumMod val="65000"/>
                    <a:lumOff val="35000"/>
                  </a:schemeClr>
                </a:solidFill>
                <a:latin typeface="微软雅黑" panose="020B0503020204020204" charset="-122"/>
                <a:ea typeface="微软雅黑" panose="020B0503020204020204" charset="-122"/>
              </a:rPr>
              <a:t>1. 掌握简单的剪纸方法和步骤。</a:t>
            </a:r>
            <a:endParaRPr lang="zh-CN" altLang="en-US" sz="1600" dirty="0">
              <a:solidFill>
                <a:schemeClr val="tx1">
                  <a:lumMod val="65000"/>
                  <a:lumOff val="35000"/>
                </a:schemeClr>
              </a:solidFill>
              <a:latin typeface="微软雅黑" panose="020B0503020204020204" charset="-122"/>
              <a:ea typeface="微软雅黑" panose="020B0503020204020204" charset="-122"/>
            </a:endParaRPr>
          </a:p>
          <a:p>
            <a:pPr algn="just">
              <a:lnSpc>
                <a:spcPct val="120000"/>
              </a:lnSpc>
              <a:spcBef>
                <a:spcPts val="0"/>
              </a:spcBef>
              <a:spcAft>
                <a:spcPts val="0"/>
              </a:spcAft>
            </a:pPr>
            <a:r>
              <a:rPr lang="zh-CN" altLang="en-US" sz="1600" dirty="0">
                <a:solidFill>
                  <a:schemeClr val="tx1">
                    <a:lumMod val="65000"/>
                    <a:lumOff val="35000"/>
                  </a:schemeClr>
                </a:solidFill>
                <a:latin typeface="微软雅黑" panose="020B0503020204020204" charset="-122"/>
                <a:ea typeface="微软雅黑" panose="020B0503020204020204" charset="-122"/>
              </a:rPr>
              <a:t>2. 丰富同学们的课外文化生活，培养同学们设计创造的能力，提高个人修养。</a:t>
            </a:r>
            <a:endParaRPr lang="zh-CN" altLang="en-US" sz="1600" dirty="0">
              <a:solidFill>
                <a:schemeClr val="tx1">
                  <a:lumMod val="65000"/>
                  <a:lumOff val="35000"/>
                </a:schemeClr>
              </a:solidFill>
              <a:latin typeface="微软雅黑" panose="020B0503020204020204" charset="-122"/>
              <a:ea typeface="微软雅黑" panose="020B0503020204020204" charset="-122"/>
            </a:endParaRPr>
          </a:p>
          <a:p>
            <a:pPr algn="just">
              <a:lnSpc>
                <a:spcPct val="120000"/>
              </a:lnSpc>
              <a:spcBef>
                <a:spcPts val="0"/>
              </a:spcBef>
              <a:spcAft>
                <a:spcPts val="0"/>
              </a:spcAft>
            </a:pPr>
            <a:r>
              <a:rPr lang="zh-CN" altLang="en-US" sz="1600" dirty="0">
                <a:solidFill>
                  <a:schemeClr val="tx1">
                    <a:lumMod val="65000"/>
                    <a:lumOff val="35000"/>
                  </a:schemeClr>
                </a:solidFill>
                <a:latin typeface="微软雅黑" panose="020B0503020204020204" charset="-122"/>
                <a:ea typeface="微软雅黑" panose="020B0503020204020204" charset="-122"/>
              </a:rPr>
              <a:t>3. 体现同学们自主选择和主动参与，提高同学们的动手实践能力，体会到学习的乐趣。</a:t>
            </a:r>
            <a:endParaRPr lang="zh-CN" altLang="en-US" sz="1600" dirty="0">
              <a:solidFill>
                <a:schemeClr val="tx1">
                  <a:lumMod val="65000"/>
                  <a:lumOff val="35000"/>
                </a:schemeClr>
              </a:solidFill>
              <a:latin typeface="微软雅黑" panose="020B0503020204020204" charset="-122"/>
              <a:ea typeface="微软雅黑" panose="020B0503020204020204" charset="-122"/>
            </a:endParaRPr>
          </a:p>
        </p:txBody>
      </p:sp>
      <p:sp>
        <p:nvSpPr>
          <p:cNvPr id="17" name="1"/>
          <p:cNvSpPr/>
          <p:nvPr>
            <p:custDataLst>
              <p:tags r:id="rId2"/>
            </p:custDataLst>
          </p:nvPr>
        </p:nvSpPr>
        <p:spPr>
          <a:xfrm>
            <a:off x="3154680" y="4020503"/>
            <a:ext cx="7713980" cy="1217930"/>
          </a:xfrm>
          <a:prstGeom prst="rect">
            <a:avLst/>
          </a:prstGeom>
          <a:ln w="12700">
            <a:miter lim="400000"/>
          </a:ln>
        </p:spPr>
        <p:txBody>
          <a:bodyPr wrap="square" lIns="19050" tIns="19050" rIns="19050" bIns="19050" anchor="ctr">
            <a:spAutoFit/>
          </a:bodyPr>
          <a:lstStyle>
            <a:lvl1pPr algn="l">
              <a:lnSpc>
                <a:spcPct val="130000"/>
              </a:lnSpc>
              <a:defRPr sz="2400">
                <a:solidFill>
                  <a:srgbClr val="53585F"/>
                </a:solidFill>
                <a:latin typeface="Lato Light"/>
                <a:ea typeface="Lato Light"/>
                <a:cs typeface="Lato Light"/>
                <a:sym typeface="Lato Light"/>
              </a:defRPr>
            </a:lvl1pPr>
          </a:lstStyle>
          <a:p>
            <a:pPr>
              <a:lnSpc>
                <a:spcPct val="120000"/>
              </a:lnSpc>
              <a:spcBef>
                <a:spcPts val="0"/>
              </a:spcBef>
              <a:spcAft>
                <a:spcPts val="0"/>
              </a:spcAft>
            </a:pPr>
            <a:r>
              <a:rPr lang="zh-CN" altLang="en-US" sz="16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活动描述</a:t>
            </a:r>
            <a:endParaRPr lang="zh-CN" altLang="en-US" sz="16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a:p>
            <a:pPr>
              <a:lnSpc>
                <a:spcPct val="120000"/>
              </a:lnSpc>
              <a:spcBef>
                <a:spcPts val="0"/>
              </a:spcBef>
              <a:spcAft>
                <a:spcPts val="0"/>
              </a:spcAft>
            </a:pPr>
            <a:r>
              <a:rPr lang="zh-CN" altLang="en-US" sz="16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同学们畅所欲言交流自己想要创作的作品，将想法类似的同学分成一组，共分 5 组，小组间讨论设计主题并进行分工，合理搭配人员。小组间各成员设计自己的剪纸图案，作品完成后在班级展示。</a:t>
            </a:r>
            <a:endParaRPr lang="zh-CN" altLang="en-US" sz="16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up)">
                                      <p:cBhvr>
                                        <p:cTn id="15" dur="500"/>
                                        <p:tgtEl>
                                          <p:spTgt spid="16"/>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up)">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1" animBg="1"/>
      <p:bldP spid="5" grpId="1" animBg="1"/>
      <p:bldP spid="16" grpId="0" animBg="1"/>
      <p:bldP spid="1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31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229" y="5982129"/>
            <a:ext cx="12192000" cy="1787302"/>
          </a:xfrm>
          <a:prstGeom prst="rect">
            <a:avLst/>
          </a:prstGeom>
          <a:noFill/>
        </p:spPr>
      </p:pic>
      <p:sp>
        <p:nvSpPr>
          <p:cNvPr id="21" name="TextBox 76"/>
          <p:cNvSpPr txBox="1"/>
          <p:nvPr/>
        </p:nvSpPr>
        <p:spPr>
          <a:xfrm>
            <a:off x="4815840" y="638175"/>
            <a:ext cx="5882005" cy="583565"/>
          </a:xfrm>
          <a:prstGeom prst="rect">
            <a:avLst/>
          </a:prstGeom>
          <a:noFill/>
          <a:effectLst/>
        </p:spPr>
        <p:txBody>
          <a:bodyPr wrap="square" rtlCol="0">
            <a:spAutoFit/>
          </a:bodyPr>
          <a:p>
            <a:pPr algn="ctr">
              <a:buClrTx/>
              <a:buSzTx/>
              <a:buFontTx/>
            </a:pPr>
            <a:r>
              <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第 </a:t>
            </a:r>
            <a:r>
              <a:rPr lang="en-US" altLang="zh-CN"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28</a:t>
            </a:r>
            <a:r>
              <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 课　摄影和艺术设计审美</a:t>
            </a:r>
            <a:endPar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endParaRPr>
          </a:p>
        </p:txBody>
      </p:sp>
      <p:sp>
        <p:nvSpPr>
          <p:cNvPr id="4" name="矩形 3"/>
          <p:cNvSpPr/>
          <p:nvPr>
            <p:custDataLst>
              <p:tags r:id="rId3"/>
            </p:custDataLst>
          </p:nvPr>
        </p:nvSpPr>
        <p:spPr>
          <a:xfrm>
            <a:off x="4171315" y="2379345"/>
            <a:ext cx="2985135" cy="398780"/>
          </a:xfrm>
          <a:prstGeom prst="rect">
            <a:avLst/>
          </a:prstGeom>
        </p:spPr>
        <p:txBody>
          <a:bodyPr wrap="square">
            <a:spAutoFit/>
          </a:bodyPr>
          <a:p>
            <a:pPr algn="l"/>
            <a:r>
              <a:rPr lang="zh-CN" altLang="en-US" sz="2000" dirty="0">
                <a:latin typeface="微软雅黑" panose="020B0503020204020204" charset="-122"/>
                <a:ea typeface="微软雅黑" panose="020B0503020204020204" charset="-122"/>
                <a:cs typeface="+mn-ea"/>
              </a:rPr>
              <a:t>学习目标</a:t>
            </a:r>
            <a:endParaRPr lang="zh-CN" altLang="en-US" sz="2000" dirty="0">
              <a:latin typeface="微软雅黑" panose="020B0503020204020204" charset="-122"/>
              <a:ea typeface="微软雅黑" panose="020B0503020204020204" charset="-122"/>
              <a:cs typeface="+mn-ea"/>
            </a:endParaRPr>
          </a:p>
        </p:txBody>
      </p:sp>
      <p:grpSp>
        <p:nvGrpSpPr>
          <p:cNvPr id="48" name="组合 47"/>
          <p:cNvGrpSpPr/>
          <p:nvPr>
            <p:custDataLst>
              <p:tags r:id="rId4"/>
            </p:custDataLst>
          </p:nvPr>
        </p:nvGrpSpPr>
        <p:grpSpPr>
          <a:xfrm>
            <a:off x="4307360" y="3191281"/>
            <a:ext cx="1228997" cy="1304543"/>
            <a:chOff x="748600" y="1708351"/>
            <a:chExt cx="1083469" cy="1083470"/>
          </a:xfrm>
        </p:grpSpPr>
        <p:sp>
          <p:nvSpPr>
            <p:cNvPr id="5" name="任意多边形 4"/>
            <p:cNvSpPr/>
            <p:nvPr>
              <p:custDataLst>
                <p:tags r:id="rId5"/>
              </p:custDataLst>
            </p:nvPr>
          </p:nvSpPr>
          <p:spPr>
            <a:xfrm>
              <a:off x="748600" y="1825304"/>
              <a:ext cx="1005238" cy="966517"/>
            </a:xfrm>
            <a:custGeom>
              <a:avLst/>
              <a:gdLst>
                <a:gd name="connsiteX0" fmla="*/ 157228 w 1005238"/>
                <a:gd name="connsiteY0" fmla="*/ 0 h 966517"/>
                <a:gd name="connsiteX1" fmla="*/ 204730 w 1005238"/>
                <a:gd name="connsiteY1" fmla="*/ 42990 h 966517"/>
                <a:gd name="connsiteX2" fmla="*/ 151324 w 1005238"/>
                <a:gd name="connsiteY2" fmla="*/ 107719 h 966517"/>
                <a:gd name="connsiteX3" fmla="*/ 64294 w 1005238"/>
                <a:gd name="connsiteY3" fmla="*/ 392634 h 966517"/>
                <a:gd name="connsiteX4" fmla="*/ 573881 w 1005238"/>
                <a:gd name="connsiteY4" fmla="*/ 902221 h 966517"/>
                <a:gd name="connsiteX5" fmla="*/ 934214 w 1005238"/>
                <a:gd name="connsiteY5" fmla="*/ 752967 h 966517"/>
                <a:gd name="connsiteX6" fmla="*/ 957734 w 1005238"/>
                <a:gd name="connsiteY6" fmla="*/ 724460 h 966517"/>
                <a:gd name="connsiteX7" fmla="*/ 1005238 w 1005238"/>
                <a:gd name="connsiteY7" fmla="*/ 767451 h 966517"/>
                <a:gd name="connsiteX8" fmla="*/ 979678 w 1005238"/>
                <a:gd name="connsiteY8" fmla="*/ 798431 h 966517"/>
                <a:gd name="connsiteX9" fmla="*/ 573882 w 1005238"/>
                <a:gd name="connsiteY9" fmla="*/ 966517 h 966517"/>
                <a:gd name="connsiteX10" fmla="*/ 0 w 1005238"/>
                <a:gd name="connsiteY10" fmla="*/ 392635 h 966517"/>
                <a:gd name="connsiteX11" fmla="*/ 98010 w 1005238"/>
                <a:gd name="connsiteY11" fmla="*/ 71772 h 9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238" h="966517">
                  <a:moveTo>
                    <a:pt x="157228" y="0"/>
                  </a:moveTo>
                  <a:lnTo>
                    <a:pt x="204730" y="42990"/>
                  </a:lnTo>
                  <a:lnTo>
                    <a:pt x="151324" y="107719"/>
                  </a:lnTo>
                  <a:cubicBezTo>
                    <a:pt x="96378" y="189050"/>
                    <a:pt x="64294" y="287095"/>
                    <a:pt x="64294" y="392634"/>
                  </a:cubicBezTo>
                  <a:cubicBezTo>
                    <a:pt x="64294" y="674071"/>
                    <a:pt x="292444" y="902221"/>
                    <a:pt x="573881" y="902221"/>
                  </a:cubicBezTo>
                  <a:cubicBezTo>
                    <a:pt x="714600" y="902221"/>
                    <a:pt x="841996" y="845184"/>
                    <a:pt x="934214" y="752967"/>
                  </a:cubicBezTo>
                  <a:lnTo>
                    <a:pt x="957734" y="724460"/>
                  </a:lnTo>
                  <a:lnTo>
                    <a:pt x="1005238" y="767451"/>
                  </a:lnTo>
                  <a:lnTo>
                    <a:pt x="979678" y="798431"/>
                  </a:lnTo>
                  <a:cubicBezTo>
                    <a:pt x="875826" y="902283"/>
                    <a:pt x="732355" y="966517"/>
                    <a:pt x="573882" y="966517"/>
                  </a:cubicBezTo>
                  <a:cubicBezTo>
                    <a:pt x="256936" y="966517"/>
                    <a:pt x="0" y="709581"/>
                    <a:pt x="0" y="392635"/>
                  </a:cubicBezTo>
                  <a:cubicBezTo>
                    <a:pt x="0" y="273780"/>
                    <a:pt x="36132" y="163365"/>
                    <a:pt x="98010" y="71772"/>
                  </a:cubicBezTo>
                  <a:close/>
                </a:path>
              </a:pathLst>
            </a:custGeom>
            <a:solidFill>
              <a:srgbClr val="FFCA08"/>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endParaRPr>
            </a:p>
          </p:txBody>
        </p:sp>
        <p:sp>
          <p:nvSpPr>
            <p:cNvPr id="6" name="椭圆 5"/>
            <p:cNvSpPr/>
            <p:nvPr>
              <p:custDataLst>
                <p:tags r:id="rId6"/>
              </p:custDataLst>
            </p:nvPr>
          </p:nvSpPr>
          <p:spPr>
            <a:xfrm>
              <a:off x="812895" y="1708351"/>
              <a:ext cx="1019174" cy="1019174"/>
            </a:xfrm>
            <a:prstGeom prst="ellipse">
              <a:avLst/>
            </a:prstGeom>
            <a:solidFill>
              <a:srgbClr val="FFCA08">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FFCA08">
                      <a:lumMod val="50000"/>
                    </a:srgbClr>
                  </a:solidFill>
                  <a:latin typeface="Calibri Light" panose="020F0302020204030204" charset="0"/>
                  <a:ea typeface="+mn-ea"/>
                  <a:cs typeface="+mn-ea"/>
                </a:rPr>
                <a:t>ONE</a:t>
              </a:r>
              <a:endParaRPr lang="en-US" altLang="zh-CN" smtClean="0">
                <a:solidFill>
                  <a:srgbClr val="FFCA08">
                    <a:lumMod val="50000"/>
                  </a:srgbClr>
                </a:solidFill>
                <a:latin typeface="Calibri Light" panose="020F0302020204030204" charset="0"/>
                <a:ea typeface="+mn-ea"/>
                <a:cs typeface="+mn-ea"/>
              </a:endParaRPr>
            </a:p>
          </p:txBody>
        </p:sp>
      </p:grpSp>
      <p:sp>
        <p:nvSpPr>
          <p:cNvPr id="10" name="矩形 9"/>
          <p:cNvSpPr/>
          <p:nvPr>
            <p:custDataLst>
              <p:tags r:id="rId7"/>
            </p:custDataLst>
          </p:nvPr>
        </p:nvSpPr>
        <p:spPr>
          <a:xfrm>
            <a:off x="4075430" y="4559300"/>
            <a:ext cx="2036445" cy="681355"/>
          </a:xfrm>
          <a:prstGeom prst="rect">
            <a:avLst/>
          </a:prstGeom>
        </p:spPr>
        <p:txBody>
          <a:bodyPr wrap="square" anchor="t" anchorCtr="0">
            <a:spAutoFit/>
          </a:bodyPr>
          <a:p>
            <a:pPr algn="just">
              <a:lnSpc>
                <a:spcPct val="120000"/>
              </a:lnSpc>
              <a:spcBef>
                <a:spcPts val="0"/>
              </a:spcBef>
              <a:spcAft>
                <a:spcPts val="0"/>
              </a:spcAft>
            </a:pPr>
            <a:r>
              <a:rPr lang="zh-CN" altLang="en-US" sz="1600" dirty="0">
                <a:latin typeface="微软雅黑" panose="020B0503020204020204" charset="-122"/>
                <a:ea typeface="微软雅黑" panose="020B0503020204020204" charset="-122"/>
                <a:cs typeface="微软雅黑" panose="020B0503020204020204" charset="-122"/>
              </a:rPr>
              <a:t>1. 了解摄影和艺术设计的概念和范畴。</a:t>
            </a:r>
            <a:endParaRPr lang="zh-CN" altLang="en-US" sz="1600" dirty="0">
              <a:latin typeface="微软雅黑" panose="020B0503020204020204" charset="-122"/>
              <a:ea typeface="微软雅黑" panose="020B0503020204020204" charset="-122"/>
              <a:cs typeface="微软雅黑" panose="020B0503020204020204" charset="-122"/>
            </a:endParaRPr>
          </a:p>
        </p:txBody>
      </p:sp>
      <p:grpSp>
        <p:nvGrpSpPr>
          <p:cNvPr id="49" name="组合 48"/>
          <p:cNvGrpSpPr/>
          <p:nvPr>
            <p:custDataLst>
              <p:tags r:id="rId8"/>
            </p:custDataLst>
          </p:nvPr>
        </p:nvGrpSpPr>
        <p:grpSpPr>
          <a:xfrm>
            <a:off x="7272148" y="3191281"/>
            <a:ext cx="1228997" cy="1304543"/>
            <a:chOff x="3362322" y="1833156"/>
            <a:chExt cx="1083469" cy="1083470"/>
          </a:xfrm>
        </p:grpSpPr>
        <p:sp>
          <p:nvSpPr>
            <p:cNvPr id="7" name="任意多边形 6"/>
            <p:cNvSpPr/>
            <p:nvPr>
              <p:custDataLst>
                <p:tags r:id="rId9"/>
              </p:custDataLst>
            </p:nvPr>
          </p:nvSpPr>
          <p:spPr>
            <a:xfrm>
              <a:off x="3362322" y="1950109"/>
              <a:ext cx="1005238" cy="966517"/>
            </a:xfrm>
            <a:custGeom>
              <a:avLst/>
              <a:gdLst>
                <a:gd name="connsiteX0" fmla="*/ 157228 w 1005238"/>
                <a:gd name="connsiteY0" fmla="*/ 0 h 966517"/>
                <a:gd name="connsiteX1" fmla="*/ 204730 w 1005238"/>
                <a:gd name="connsiteY1" fmla="*/ 42990 h 966517"/>
                <a:gd name="connsiteX2" fmla="*/ 151324 w 1005238"/>
                <a:gd name="connsiteY2" fmla="*/ 107719 h 966517"/>
                <a:gd name="connsiteX3" fmla="*/ 64294 w 1005238"/>
                <a:gd name="connsiteY3" fmla="*/ 392634 h 966517"/>
                <a:gd name="connsiteX4" fmla="*/ 573881 w 1005238"/>
                <a:gd name="connsiteY4" fmla="*/ 902221 h 966517"/>
                <a:gd name="connsiteX5" fmla="*/ 934214 w 1005238"/>
                <a:gd name="connsiteY5" fmla="*/ 752967 h 966517"/>
                <a:gd name="connsiteX6" fmla="*/ 957734 w 1005238"/>
                <a:gd name="connsiteY6" fmla="*/ 724460 h 966517"/>
                <a:gd name="connsiteX7" fmla="*/ 1005238 w 1005238"/>
                <a:gd name="connsiteY7" fmla="*/ 767451 h 966517"/>
                <a:gd name="connsiteX8" fmla="*/ 979678 w 1005238"/>
                <a:gd name="connsiteY8" fmla="*/ 798431 h 966517"/>
                <a:gd name="connsiteX9" fmla="*/ 573882 w 1005238"/>
                <a:gd name="connsiteY9" fmla="*/ 966517 h 966517"/>
                <a:gd name="connsiteX10" fmla="*/ 0 w 1005238"/>
                <a:gd name="connsiteY10" fmla="*/ 392635 h 966517"/>
                <a:gd name="connsiteX11" fmla="*/ 98010 w 1005238"/>
                <a:gd name="connsiteY11" fmla="*/ 71772 h 9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238" h="966517">
                  <a:moveTo>
                    <a:pt x="157228" y="0"/>
                  </a:moveTo>
                  <a:lnTo>
                    <a:pt x="204730" y="42990"/>
                  </a:lnTo>
                  <a:lnTo>
                    <a:pt x="151324" y="107719"/>
                  </a:lnTo>
                  <a:cubicBezTo>
                    <a:pt x="96378" y="189050"/>
                    <a:pt x="64294" y="287095"/>
                    <a:pt x="64294" y="392634"/>
                  </a:cubicBezTo>
                  <a:cubicBezTo>
                    <a:pt x="64294" y="674071"/>
                    <a:pt x="292444" y="902221"/>
                    <a:pt x="573881" y="902221"/>
                  </a:cubicBezTo>
                  <a:cubicBezTo>
                    <a:pt x="714600" y="902221"/>
                    <a:pt x="841996" y="845184"/>
                    <a:pt x="934214" y="752967"/>
                  </a:cubicBezTo>
                  <a:lnTo>
                    <a:pt x="957734" y="724460"/>
                  </a:lnTo>
                  <a:lnTo>
                    <a:pt x="1005238" y="767451"/>
                  </a:lnTo>
                  <a:lnTo>
                    <a:pt x="979678" y="798431"/>
                  </a:lnTo>
                  <a:cubicBezTo>
                    <a:pt x="875826" y="902283"/>
                    <a:pt x="732355" y="966517"/>
                    <a:pt x="573882" y="966517"/>
                  </a:cubicBezTo>
                  <a:cubicBezTo>
                    <a:pt x="256936" y="966517"/>
                    <a:pt x="0" y="709581"/>
                    <a:pt x="0" y="392635"/>
                  </a:cubicBezTo>
                  <a:cubicBezTo>
                    <a:pt x="0" y="273780"/>
                    <a:pt x="36132" y="163365"/>
                    <a:pt x="98010" y="71772"/>
                  </a:cubicBezTo>
                  <a:close/>
                </a:path>
              </a:pathLst>
            </a:custGeom>
            <a:solidFill>
              <a:srgbClr val="F8931D"/>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endParaRPr>
            </a:p>
          </p:txBody>
        </p:sp>
        <p:sp>
          <p:nvSpPr>
            <p:cNvPr id="22" name="椭圆 21"/>
            <p:cNvSpPr/>
            <p:nvPr>
              <p:custDataLst>
                <p:tags r:id="rId10"/>
              </p:custDataLst>
            </p:nvPr>
          </p:nvSpPr>
          <p:spPr>
            <a:xfrm>
              <a:off x="3426617" y="1833156"/>
              <a:ext cx="1019174" cy="1019174"/>
            </a:xfrm>
            <a:prstGeom prst="ellipse">
              <a:avLst/>
            </a:prstGeom>
            <a:solidFill>
              <a:srgbClr val="F8931D">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F8931D">
                      <a:lumMod val="50000"/>
                    </a:srgbClr>
                  </a:solidFill>
                  <a:latin typeface="Calibri Light" panose="020F0302020204030204" charset="0"/>
                  <a:ea typeface="+mn-ea"/>
                  <a:cs typeface="+mn-ea"/>
                </a:rPr>
                <a:t>TWO</a:t>
              </a:r>
              <a:endParaRPr lang="en-US" altLang="zh-CN" smtClean="0">
                <a:solidFill>
                  <a:srgbClr val="F8931D">
                    <a:lumMod val="50000"/>
                  </a:srgbClr>
                </a:solidFill>
                <a:latin typeface="Calibri Light" panose="020F0302020204030204" charset="0"/>
                <a:ea typeface="+mn-ea"/>
                <a:cs typeface="+mn-ea"/>
              </a:endParaRPr>
            </a:p>
          </p:txBody>
        </p:sp>
      </p:grpSp>
      <p:sp>
        <p:nvSpPr>
          <p:cNvPr id="20" name="矩形 19"/>
          <p:cNvSpPr/>
          <p:nvPr>
            <p:custDataLst>
              <p:tags r:id="rId11"/>
            </p:custDataLst>
          </p:nvPr>
        </p:nvSpPr>
        <p:spPr>
          <a:xfrm>
            <a:off x="7156450" y="4559300"/>
            <a:ext cx="2236470" cy="975995"/>
          </a:xfrm>
          <a:prstGeom prst="rect">
            <a:avLst/>
          </a:prstGeom>
        </p:spPr>
        <p:txBody>
          <a:bodyPr wrap="square" anchor="t" anchorCtr="0">
            <a:spAutoFit/>
          </a:bodyPr>
          <a:p>
            <a:pPr algn="just">
              <a:lnSpc>
                <a:spcPct val="120000"/>
              </a:lnSpc>
              <a:spcBef>
                <a:spcPts val="0"/>
              </a:spcBef>
              <a:spcAft>
                <a:spcPts val="0"/>
              </a:spcAft>
              <a:buClrTx/>
              <a:buSzTx/>
              <a:buFontTx/>
            </a:pPr>
            <a:r>
              <a:rPr lang="zh-CN" altLang="en-US" sz="1600" dirty="0">
                <a:latin typeface="微软雅黑" panose="020B0503020204020204" charset="-122"/>
                <a:ea typeface="微软雅黑" panose="020B0503020204020204" charset="-122"/>
                <a:cs typeface="微软雅黑" panose="020B0503020204020204" charset="-122"/>
              </a:rPr>
              <a:t>2. 通过欣赏摄影和艺术设计的作品，掌握摄影和艺术设计鉴赏方法。</a:t>
            </a:r>
            <a:endParaRPr lang="zh-CN" altLang="en-US" sz="1600" dirty="0">
              <a:latin typeface="微软雅黑" panose="020B0503020204020204" charset="-122"/>
              <a:ea typeface="微软雅黑" panose="020B0503020204020204" charset="-122"/>
              <a:cs typeface="微软雅黑" panose="020B0503020204020204" charset="-122"/>
            </a:endParaRPr>
          </a:p>
        </p:txBody>
      </p:sp>
      <p:grpSp>
        <p:nvGrpSpPr>
          <p:cNvPr id="45" name="组合 44"/>
          <p:cNvGrpSpPr/>
          <p:nvPr>
            <p:custDataLst>
              <p:tags r:id="rId12"/>
            </p:custDataLst>
          </p:nvPr>
        </p:nvGrpSpPr>
        <p:grpSpPr>
          <a:xfrm>
            <a:off x="10236937" y="3191281"/>
            <a:ext cx="1228997" cy="1304543"/>
            <a:chOff x="5976044" y="1708351"/>
            <a:chExt cx="1083469" cy="1083470"/>
          </a:xfrm>
        </p:grpSpPr>
        <p:sp>
          <p:nvSpPr>
            <p:cNvPr id="36" name="任意多边形 35"/>
            <p:cNvSpPr/>
            <p:nvPr>
              <p:custDataLst>
                <p:tags r:id="rId13"/>
              </p:custDataLst>
            </p:nvPr>
          </p:nvSpPr>
          <p:spPr>
            <a:xfrm>
              <a:off x="5976044" y="1825304"/>
              <a:ext cx="1005238" cy="966517"/>
            </a:xfrm>
            <a:custGeom>
              <a:avLst/>
              <a:gdLst>
                <a:gd name="connsiteX0" fmla="*/ 157228 w 1005238"/>
                <a:gd name="connsiteY0" fmla="*/ 0 h 966517"/>
                <a:gd name="connsiteX1" fmla="*/ 204730 w 1005238"/>
                <a:gd name="connsiteY1" fmla="*/ 42990 h 966517"/>
                <a:gd name="connsiteX2" fmla="*/ 151324 w 1005238"/>
                <a:gd name="connsiteY2" fmla="*/ 107719 h 966517"/>
                <a:gd name="connsiteX3" fmla="*/ 64294 w 1005238"/>
                <a:gd name="connsiteY3" fmla="*/ 392634 h 966517"/>
                <a:gd name="connsiteX4" fmla="*/ 573881 w 1005238"/>
                <a:gd name="connsiteY4" fmla="*/ 902221 h 966517"/>
                <a:gd name="connsiteX5" fmla="*/ 934214 w 1005238"/>
                <a:gd name="connsiteY5" fmla="*/ 752967 h 966517"/>
                <a:gd name="connsiteX6" fmla="*/ 957734 w 1005238"/>
                <a:gd name="connsiteY6" fmla="*/ 724460 h 966517"/>
                <a:gd name="connsiteX7" fmla="*/ 1005238 w 1005238"/>
                <a:gd name="connsiteY7" fmla="*/ 767451 h 966517"/>
                <a:gd name="connsiteX8" fmla="*/ 979678 w 1005238"/>
                <a:gd name="connsiteY8" fmla="*/ 798431 h 966517"/>
                <a:gd name="connsiteX9" fmla="*/ 573882 w 1005238"/>
                <a:gd name="connsiteY9" fmla="*/ 966517 h 966517"/>
                <a:gd name="connsiteX10" fmla="*/ 0 w 1005238"/>
                <a:gd name="connsiteY10" fmla="*/ 392635 h 966517"/>
                <a:gd name="connsiteX11" fmla="*/ 98010 w 1005238"/>
                <a:gd name="connsiteY11" fmla="*/ 71772 h 9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238" h="966517">
                  <a:moveTo>
                    <a:pt x="157228" y="0"/>
                  </a:moveTo>
                  <a:lnTo>
                    <a:pt x="204730" y="42990"/>
                  </a:lnTo>
                  <a:lnTo>
                    <a:pt x="151324" y="107719"/>
                  </a:lnTo>
                  <a:cubicBezTo>
                    <a:pt x="96378" y="189050"/>
                    <a:pt x="64294" y="287095"/>
                    <a:pt x="64294" y="392634"/>
                  </a:cubicBezTo>
                  <a:cubicBezTo>
                    <a:pt x="64294" y="674071"/>
                    <a:pt x="292444" y="902221"/>
                    <a:pt x="573881" y="902221"/>
                  </a:cubicBezTo>
                  <a:cubicBezTo>
                    <a:pt x="714600" y="902221"/>
                    <a:pt x="841996" y="845184"/>
                    <a:pt x="934214" y="752967"/>
                  </a:cubicBezTo>
                  <a:lnTo>
                    <a:pt x="957734" y="724460"/>
                  </a:lnTo>
                  <a:lnTo>
                    <a:pt x="1005238" y="767451"/>
                  </a:lnTo>
                  <a:lnTo>
                    <a:pt x="979678" y="798431"/>
                  </a:lnTo>
                  <a:cubicBezTo>
                    <a:pt x="875826" y="902283"/>
                    <a:pt x="732355" y="966517"/>
                    <a:pt x="573882" y="966517"/>
                  </a:cubicBezTo>
                  <a:cubicBezTo>
                    <a:pt x="256936" y="966517"/>
                    <a:pt x="0" y="709581"/>
                    <a:pt x="0" y="392635"/>
                  </a:cubicBezTo>
                  <a:cubicBezTo>
                    <a:pt x="0" y="273780"/>
                    <a:pt x="36132" y="163365"/>
                    <a:pt x="98010" y="71772"/>
                  </a:cubicBezTo>
                  <a:close/>
                </a:path>
              </a:pathLst>
            </a:custGeom>
            <a:solidFill>
              <a:srgbClr val="C74227"/>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endParaRPr>
            </a:p>
          </p:txBody>
        </p:sp>
        <p:sp>
          <p:nvSpPr>
            <p:cNvPr id="37" name="椭圆 36"/>
            <p:cNvSpPr/>
            <p:nvPr>
              <p:custDataLst>
                <p:tags r:id="rId14"/>
              </p:custDataLst>
            </p:nvPr>
          </p:nvSpPr>
          <p:spPr>
            <a:xfrm>
              <a:off x="6040339" y="1708351"/>
              <a:ext cx="1019174" cy="1019174"/>
            </a:xfrm>
            <a:prstGeom prst="ellipse">
              <a:avLst/>
            </a:prstGeom>
            <a:solidFill>
              <a:srgbClr val="C74227">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C74227">
                      <a:lumMod val="50000"/>
                    </a:srgbClr>
                  </a:solidFill>
                  <a:latin typeface="Calibri Light" panose="020F0302020204030204" charset="0"/>
                  <a:ea typeface="+mn-ea"/>
                  <a:cs typeface="+mn-ea"/>
                </a:rPr>
                <a:t>THREE</a:t>
              </a:r>
              <a:endParaRPr lang="en-US" altLang="zh-CN" smtClean="0">
                <a:solidFill>
                  <a:srgbClr val="C74227">
                    <a:lumMod val="50000"/>
                  </a:srgbClr>
                </a:solidFill>
                <a:latin typeface="Calibri Light" panose="020F0302020204030204" charset="0"/>
                <a:ea typeface="+mn-ea"/>
                <a:cs typeface="+mn-ea"/>
              </a:endParaRPr>
            </a:p>
          </p:txBody>
        </p:sp>
      </p:grpSp>
      <p:sp>
        <p:nvSpPr>
          <p:cNvPr id="35" name="矩形 34"/>
          <p:cNvSpPr/>
          <p:nvPr>
            <p:custDataLst>
              <p:tags r:id="rId15"/>
            </p:custDataLst>
          </p:nvPr>
        </p:nvSpPr>
        <p:spPr>
          <a:xfrm>
            <a:off x="9876155" y="4559300"/>
            <a:ext cx="2023745" cy="975995"/>
          </a:xfrm>
          <a:prstGeom prst="rect">
            <a:avLst/>
          </a:prstGeom>
        </p:spPr>
        <p:txBody>
          <a:bodyPr wrap="square" anchor="t" anchorCtr="0">
            <a:spAutoFit/>
          </a:bodyPr>
          <a:p>
            <a:pPr algn="just">
              <a:lnSpc>
                <a:spcPct val="120000"/>
              </a:lnSpc>
            </a:pPr>
            <a:r>
              <a:rPr lang="zh-CN" altLang="en-US" sz="1600" dirty="0">
                <a:latin typeface="微软雅黑" panose="020B0503020204020204" charset="-122"/>
                <a:ea typeface="微软雅黑" panose="020B0503020204020204" charset="-122"/>
                <a:cs typeface="微软雅黑" panose="020B0503020204020204" charset="-122"/>
              </a:rPr>
              <a:t>3. 通过本课的学习，能够发现、记录生活中的美。</a:t>
            </a:r>
            <a:endParaRPr lang="zh-CN" altLang="en-US" sz="16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81660" y="1757045"/>
            <a:ext cx="11000740" cy="467741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43259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摄影和园林设计</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1149350" y="2499360"/>
            <a:ext cx="5269865" cy="2999740"/>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（一）摄影</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摄影”一词源于希腊语“光线”和“绘画、绘图”，是“以光线绘图”的意思。摄影是指使用某种专门设备进行影像记录的过程，一般我们使用机械照相机或者数码照相机进行摄影。有时摄影也会被称为照相，也就是通过物体所发射或反射的光线使感光介质曝光的过程。</a:t>
            </a:r>
            <a:endParaRPr lang="zh-CN" altLang="en-US">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9486900" y="107759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实例体验</a:t>
            </a:r>
            <a:endParaRPr lang="zh-CN" altLang="en-US" sz="3200">
              <a:latin typeface="方正正粗黑简体" panose="02000000000000000000" charset="-122"/>
              <a:ea typeface="方正正粗黑简体" panose="02000000000000000000" charset="-122"/>
            </a:endParaRPr>
          </a:p>
        </p:txBody>
      </p:sp>
      <p:pic>
        <p:nvPicPr>
          <p:cNvPr id="2" name="图片 1"/>
          <p:cNvPicPr>
            <a:picLocks noChangeAspect="1"/>
          </p:cNvPicPr>
          <p:nvPr/>
        </p:nvPicPr>
        <p:blipFill>
          <a:blip r:embed="rId1"/>
          <a:stretch>
            <a:fillRect/>
          </a:stretch>
        </p:blipFill>
        <p:spPr>
          <a:xfrm>
            <a:off x="6980555" y="2629535"/>
            <a:ext cx="4201795" cy="327152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81660" y="1757045"/>
            <a:ext cx="11000740" cy="467741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43259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摄影和园林设计</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1053465" y="2179955"/>
            <a:ext cx="5575935" cy="383095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（二）园林设计</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艺术设计是一门独立的艺术学科，艺术设计是专业名词，主要包含环境设计、平面设计、视觉传达和产品设计等。</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园林设计是环境设计的一种，是在一定的地域范围内，运用园林艺术和工程技术手段，通过改造地形（或进一步筑山、叠石、理水），种植树木、花草，营造建筑和布置园路等途径创作而建成美的自然环境和生活、游憩境域的过程。</a:t>
            </a:r>
            <a:endParaRPr lang="zh-CN" altLang="en-US">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9486900" y="107759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实例体验</a:t>
            </a:r>
            <a:endParaRPr lang="zh-CN" altLang="en-US" sz="3200">
              <a:latin typeface="方正正粗黑简体" panose="02000000000000000000" charset="-122"/>
              <a:ea typeface="方正正粗黑简体" panose="02000000000000000000" charset="-122"/>
            </a:endParaRPr>
          </a:p>
        </p:txBody>
      </p:sp>
      <p:pic>
        <p:nvPicPr>
          <p:cNvPr id="3" name="图片 2"/>
          <p:cNvPicPr>
            <a:picLocks noChangeAspect="1"/>
          </p:cNvPicPr>
          <p:nvPr/>
        </p:nvPicPr>
        <p:blipFill>
          <a:blip r:embed="rId1"/>
          <a:stretch>
            <a:fillRect/>
          </a:stretch>
        </p:blipFill>
        <p:spPr>
          <a:xfrm>
            <a:off x="6767195" y="2219960"/>
            <a:ext cx="4600575" cy="379095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81660" y="1459865"/>
            <a:ext cx="11000740" cy="446595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摄影和园林设计</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1191260" y="1873885"/>
            <a:ext cx="10031730" cy="553085"/>
          </a:xfrm>
          <a:prstGeom prst="rect">
            <a:avLst/>
          </a:prstGeom>
          <a:noFill/>
        </p:spPr>
        <p:txBody>
          <a:bodyPr wrap="square" rtlCol="0" anchor="t">
            <a:spAutoFit/>
          </a:bodyPr>
          <a:p>
            <a:pPr indent="508000" algn="just" fontAlgn="auto">
              <a:lnSpc>
                <a:spcPct val="150000"/>
              </a:lnSpc>
              <a:spcBef>
                <a:spcPts val="0"/>
              </a:spcBef>
              <a:spcAft>
                <a:spcPts val="0"/>
              </a:spcAft>
              <a:extLst>
                <a:ext uri="{35155182-B16C-46BC-9424-99874614C6A1}">
                  <wpsdc:indentchars xmlns:wpsdc="http://www.wps.cn/officeDocument/2017/drawingmlCustomData" val="200" checksum="282533468"/>
                </a:ext>
              </a:extLs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体验建议：</a:t>
            </a:r>
            <a:r>
              <a:rPr lang="zh-CN" altLang="en-US">
                <a:latin typeface="微软雅黑" panose="020B0503020204020204" charset="-122"/>
                <a:ea typeface="微软雅黑" panose="020B0503020204020204" charset="-122"/>
                <a:cs typeface="微软雅黑" panose="020B0503020204020204" charset="-122"/>
              </a:rPr>
              <a:t>欣赏摄影作品，观看《苏园六记》等相关视频。展开相关讨论活动：</a:t>
            </a:r>
            <a:endParaRPr lang="zh-CN" altLang="en-US">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9486900" y="87630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实例体验</a:t>
            </a:r>
            <a:endParaRPr lang="zh-CN" altLang="en-US" sz="3200">
              <a:latin typeface="方正正粗黑简体" panose="02000000000000000000" charset="-122"/>
              <a:ea typeface="方正正粗黑简体" panose="02000000000000000000" charset="-122"/>
            </a:endParaRPr>
          </a:p>
        </p:txBody>
      </p:sp>
      <p:sp>
        <p:nvSpPr>
          <p:cNvPr id="38" name="任意多边形 37"/>
          <p:cNvSpPr/>
          <p:nvPr>
            <p:custDataLst>
              <p:tags r:id="rId1"/>
            </p:custDataLst>
          </p:nvPr>
        </p:nvSpPr>
        <p:spPr>
          <a:xfrm rot="19743805">
            <a:off x="1951990" y="298831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w="12700" cap="flat" cmpd="sng" algn="ctr">
            <a:noFill/>
            <a:prstDash val="solid"/>
            <a:miter lim="800000"/>
          </a:ln>
          <a:effectLst/>
        </p:spPr>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9" name="任意多边形 38"/>
          <p:cNvSpPr/>
          <p:nvPr>
            <p:custDataLst>
              <p:tags r:id="rId2"/>
            </p:custDataLst>
          </p:nvPr>
        </p:nvSpPr>
        <p:spPr>
          <a:xfrm rot="19743805">
            <a:off x="2308225" y="298831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1D6DC2"/>
          </a:solidFill>
          <a:ln w="12700" cap="flat" cmpd="sng" algn="ctr">
            <a:noFill/>
            <a:prstDash val="solid"/>
            <a:miter lim="800000"/>
          </a:ln>
          <a:effectLst/>
        </p:spPr>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0" name="矩形2"/>
          <p:cNvSpPr/>
          <p:nvPr>
            <p:custDataLst>
              <p:tags r:id="rId3"/>
            </p:custDataLst>
          </p:nvPr>
        </p:nvSpPr>
        <p:spPr>
          <a:xfrm>
            <a:off x="2696210" y="2831465"/>
            <a:ext cx="7590790" cy="76581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cmpd="sng" algn="ctr">
            <a:solidFill>
              <a:srgbClr val="1D6DC2"/>
            </a:solidFill>
            <a:prstDash val="solid"/>
            <a:bevel/>
          </a:ln>
          <a:effectLst/>
        </p:spPr>
        <p:txBody>
          <a:bodyPr rot="0" spcFirstLastPara="0" vertOverflow="overflow" horzOverflow="overflow" vert="horz" wrap="square" lIns="90000" tIns="46800" rIns="90000" bIns="46800" numCol="1" spcCol="0" rtlCol="0" fromWordArt="0" anchor="b" anchorCtr="0" forceAA="0" compatLnSpc="1">
            <a:normAutofit/>
          </a:bodyPr>
          <a:p>
            <a:pPr>
              <a:lnSpc>
                <a:spcPct val="120000"/>
              </a:lnSpc>
            </a:pPr>
            <a:r>
              <a:rPr lang="zh-CN" altLang="en-US"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1. 摄影中的光影是如何表现的？</a:t>
            </a:r>
            <a:endParaRPr lang="zh-CN" altLang="en-US"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41" name="任意多边形 40"/>
          <p:cNvSpPr/>
          <p:nvPr>
            <p:custDataLst>
              <p:tags r:id="rId4"/>
            </p:custDataLst>
          </p:nvPr>
        </p:nvSpPr>
        <p:spPr>
          <a:xfrm rot="19743805">
            <a:off x="1951990" y="458089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w="12700" cap="flat" cmpd="sng" algn="ctr">
            <a:noFill/>
            <a:prstDash val="solid"/>
            <a:miter lim="800000"/>
          </a:ln>
          <a:effectLst/>
        </p:spPr>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2" name="任意多边形 41"/>
          <p:cNvSpPr/>
          <p:nvPr>
            <p:custDataLst>
              <p:tags r:id="rId5"/>
            </p:custDataLst>
          </p:nvPr>
        </p:nvSpPr>
        <p:spPr>
          <a:xfrm rot="19743805">
            <a:off x="2308225" y="458089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1D6DC2"/>
          </a:solidFill>
          <a:ln w="12700" cap="flat" cmpd="sng" algn="ctr">
            <a:noFill/>
            <a:prstDash val="solid"/>
            <a:miter lim="800000"/>
          </a:ln>
          <a:effectLst/>
        </p:spPr>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3" name="矩形1"/>
          <p:cNvSpPr/>
          <p:nvPr>
            <p:custDataLst>
              <p:tags r:id="rId6"/>
            </p:custDataLst>
          </p:nvPr>
        </p:nvSpPr>
        <p:spPr>
          <a:xfrm>
            <a:off x="2696210" y="4424045"/>
            <a:ext cx="7590790" cy="76581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cmpd="sng" algn="ctr">
            <a:solidFill>
              <a:srgbClr val="1D6DC2"/>
            </a:solidFill>
            <a:prstDash val="solid"/>
            <a:bevel/>
          </a:ln>
          <a:effectLst/>
        </p:spPr>
        <p:txBody>
          <a:bodyPr rot="0" spcFirstLastPara="0" vertOverflow="overflow" horzOverflow="overflow" vert="horz" wrap="square" lIns="90000" tIns="46800" rIns="90000" bIns="46800" numCol="1" spcCol="0" rtlCol="0" fromWordArt="0" anchor="b" anchorCtr="0" forceAA="0" compatLnSpc="1">
            <a:normAutofit/>
          </a:bodyPr>
          <a:p>
            <a:pPr>
              <a:lnSpc>
                <a:spcPct val="120000"/>
              </a:lnSpc>
            </a:pPr>
            <a:r>
              <a:rPr lang="zh-CN" altLang="en-US"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2. 你认为苏州园林给人印象最深刻的景象是哪里，为什么？</a:t>
            </a:r>
            <a:endParaRPr lang="zh-CN" altLang="en-US"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72135" y="975995"/>
            <a:ext cx="11087735" cy="526923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 name="文本框 3"/>
          <p:cNvSpPr txBox="1"/>
          <p:nvPr/>
        </p:nvSpPr>
        <p:spPr>
          <a:xfrm>
            <a:off x="1041400" y="1487805"/>
            <a:ext cx="10109200" cy="424624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rPr>
              <a:t>《东方红》用象征手法，自然地反映了新中国解放的社会主题，歌颂了蒸蒸日上的新中国。画面上彩霞艳丽，朝阳从东方升起，朝霞与云彩本身形状不定，是动感与力量的象征，烈火、海波都在这红黑两色的深浅变化中汹涌着。天安门是中华民族的象征，是新中国的象征。作者用眼前之景物，表丰富、深远之意境，从而使作品含蓄，激发观赏者的想象和联想，领悟画面以外更多更深层次的意境。</a:t>
            </a:r>
            <a:endParaRPr lang="zh-CN" altLang="en-US">
              <a:latin typeface="楷体" panose="02010609060101010101" charset="-122"/>
              <a:ea typeface="楷体" panose="0201060906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rPr>
              <a:t>摄影作品在色调处理上，借助于漫天红霞来渲染东方红意境。东方天空布满一簇簇勾着金边的彩霞，太阳从霞丛里冉冉升起，勾画出一幅气势磅礴的美丽画卷。《东方红》在构图上，天空占了五分之四的面积，而主体天安门等建筑或植物在一片剪影中，显得更加神圣而美好。这种剪影效果，衬托出东方的宽广与“东方红”磅礴的气势！雄伟的天安门伫立在彩霞的背景中，更加突出视觉效果。画面中大片的彩霞，让人产生无限的遐想，不仅手法大胆，构图更显大气。</a:t>
            </a:r>
            <a:endParaRPr lang="zh-CN" altLang="en-US">
              <a:latin typeface="楷体" panose="02010609060101010101" charset="-122"/>
              <a:ea typeface="楷体" panose="02010609060101010101" charset="-122"/>
            </a:endParaRPr>
          </a:p>
        </p:txBody>
      </p:sp>
      <p:sp>
        <p:nvSpPr>
          <p:cNvPr id="13" name="文本框 12"/>
          <p:cNvSpPr txBox="1"/>
          <p:nvPr/>
        </p:nvSpPr>
        <p:spPr>
          <a:xfrm>
            <a:off x="5442585" y="23812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实例分析</a:t>
            </a:r>
            <a:endParaRPr lang="zh-CN" altLang="en-US" sz="3200">
              <a:latin typeface="方正正粗黑简体" panose="02000000000000000000" charset="-122"/>
              <a:ea typeface="方正正粗黑简体" panose="02000000000000000000" charset="-122"/>
            </a:endParaRPr>
          </a:p>
        </p:txBody>
      </p:sp>
    </p:spTree>
  </p:cSld>
  <p:clrMapOvr>
    <a:masterClrMapping/>
  </p:clrMapOvr>
  <p:transition spd="slow">
    <p:comb/>
  </p:transition>
  <p:timing>
    <p:tnLst>
      <p:par>
        <p:cTn id="1" dur="indefinite" restart="never" nodeType="tmRoot"/>
      </p:par>
    </p:tnLst>
    <p:bldLst>
      <p:bldP spid="4" grpId="1"/>
      <p:bldP spid="5" grpId="1"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72135" y="975995"/>
            <a:ext cx="11087735" cy="526923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 name="文本框 3"/>
          <p:cNvSpPr txBox="1"/>
          <p:nvPr/>
        </p:nvSpPr>
        <p:spPr>
          <a:xfrm>
            <a:off x="889000" y="1280160"/>
            <a:ext cx="10262870" cy="466153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rPr>
              <a:t>留园的美首先来自于和谐。留园的山水是和谐的，水石是和谐的，石与建筑是和谐的，建筑与植物也是和谐的。留园的美不仅仅存在于留园的各种景观之中，也存在于四季交替时节。留园虽然源于和谐，却又不单调枯燥。山、水、石、建筑、植物与四季时节相辅相成、变幻莫测，造就留园独特的一园四景格局。留园内外空间关系格外密切，并根据不同意境采取多种结合手法。留园从山水到庭院、庭院到田园、田园到山林的转换丝毫不觉突兀，一切都是那么自然。</a:t>
            </a:r>
            <a:endParaRPr lang="zh-CN" altLang="en-US">
              <a:latin typeface="楷体" panose="02010609060101010101" charset="-122"/>
              <a:ea typeface="楷体" panose="0201060906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rPr>
              <a:t>留园综合了江南造园艺术，以建筑结构见长，多运用大小、曲直、明暗、高低、收放等艺术手段来吸收四周景色，形成一组组层次丰富，错落有致，有色彩，有对比的空间体系。</a:t>
            </a:r>
            <a:endParaRPr lang="zh-CN" altLang="en-US">
              <a:latin typeface="楷体" panose="02010609060101010101" charset="-122"/>
              <a:ea typeface="楷体" panose="0201060906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rPr>
              <a:t>留园结构严谨，布局合理，节奏明快。园内景色各异，各具特色，有主有从。中部是原来寒碧山庄的基址，中僻广池，西、北为山，东、南为建筑；东部重门叠户，庭院深深；西部以假山为主，土石相间，浑然天成；北部广植竹、李、桃、杏，“又一村”等外建葡萄、紫藤架、盆景园、花木繁盛，花石路径僻静清幽。四区境域以曲廊相连，随形而变，蜿蜒曲折，使园景纵深奥妙、变幻无穷。</a:t>
            </a:r>
            <a:endParaRPr lang="zh-CN" altLang="en-US">
              <a:latin typeface="楷体" panose="02010609060101010101" charset="-122"/>
              <a:ea typeface="楷体" panose="02010609060101010101" charset="-122"/>
            </a:endParaRPr>
          </a:p>
        </p:txBody>
      </p:sp>
      <p:sp>
        <p:nvSpPr>
          <p:cNvPr id="13" name="文本框 12"/>
          <p:cNvSpPr txBox="1"/>
          <p:nvPr/>
        </p:nvSpPr>
        <p:spPr>
          <a:xfrm>
            <a:off x="5442585" y="23812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实例分析</a:t>
            </a:r>
            <a:endParaRPr lang="zh-CN" altLang="en-US" sz="3200">
              <a:latin typeface="方正正粗黑简体" panose="02000000000000000000" charset="-122"/>
              <a:ea typeface="方正正粗黑简体" panose="02000000000000000000" charset="-122"/>
            </a:endParaRPr>
          </a:p>
        </p:txBody>
      </p:sp>
    </p:spTree>
  </p:cSld>
  <p:clrMapOvr>
    <a:masterClrMapping/>
  </p:clrMapOvr>
  <p:transition spd="slow">
    <p:comb/>
  </p:transition>
  <p:timing>
    <p:tnLst>
      <p:par>
        <p:cTn id="1" dur="indefinite" restart="never" nodeType="tmRoot"/>
      </p:par>
    </p:tnLst>
    <p:bldLst>
      <p:bldP spid="4" grpId="1"/>
      <p:bldP spid="5" grpId="1"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72135" y="975995"/>
            <a:ext cx="11087735" cy="526923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 name="文本框 3"/>
          <p:cNvSpPr txBox="1"/>
          <p:nvPr/>
        </p:nvSpPr>
        <p:spPr>
          <a:xfrm>
            <a:off x="1052195" y="1513205"/>
            <a:ext cx="5377815" cy="424624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摄影有很多分类，如静物摄影、人像摄影、风光摄影、艺术摄影、画意摄影、商业摄影、水墨摄影、全息摄影等。《蜜蜂采花粉》（图 8-15），就是典型的艺术摄影。以拍摄题材来分，风光摄影可以分为自然风光和人文风光。例如《东方红》是摄影分类中的风光摄影类。所谓风光摄影，是以展现自然风光之美为主要创作题材的原创作品（如自然景色、城市建筑摄影等），是多元摄影中的一个门类。它是人们追求永恒自然美的最好体现方式，反映了人们对美的追求和情感需求。</a:t>
            </a:r>
            <a:endParaRPr lang="zh-CN" altLang="en-US">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5442585" y="23812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审美认知</a:t>
            </a:r>
            <a:endParaRPr lang="zh-CN" altLang="en-US" sz="3200">
              <a:latin typeface="方正正粗黑简体" panose="02000000000000000000" charset="-122"/>
              <a:ea typeface="方正正粗黑简体" panose="02000000000000000000" charset="-122"/>
            </a:endParaRPr>
          </a:p>
        </p:txBody>
      </p:sp>
      <p:pic>
        <p:nvPicPr>
          <p:cNvPr id="2" name="图片 1"/>
          <p:cNvPicPr>
            <a:picLocks noChangeAspect="1"/>
          </p:cNvPicPr>
          <p:nvPr/>
        </p:nvPicPr>
        <p:blipFill>
          <a:blip r:embed="rId1"/>
          <a:stretch>
            <a:fillRect/>
          </a:stretch>
        </p:blipFill>
        <p:spPr>
          <a:xfrm>
            <a:off x="6430010" y="1629410"/>
            <a:ext cx="5124450" cy="3733800"/>
          </a:xfrm>
          <a:prstGeom prst="rect">
            <a:avLst/>
          </a:prstGeom>
        </p:spPr>
      </p:pic>
    </p:spTree>
  </p:cSld>
  <p:clrMapOvr>
    <a:masterClrMapping/>
  </p:clrMapOvr>
  <p:transition spd="slow">
    <p:comb/>
  </p:transition>
  <p:timing>
    <p:tnLst>
      <p:par>
        <p:cTn id="1" dur="indefinite" restart="never" nodeType="tmRoot"/>
      </p:par>
    </p:tnLst>
    <p:bldLst>
      <p:bldP spid="4" grpId="1"/>
      <p:bldP spid="5" grpId="1"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72135" y="1176655"/>
            <a:ext cx="11087735" cy="483870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 name="文本框 3"/>
          <p:cNvSpPr txBox="1"/>
          <p:nvPr/>
        </p:nvSpPr>
        <p:spPr>
          <a:xfrm>
            <a:off x="1052195" y="1513205"/>
            <a:ext cx="4161155" cy="383095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环境艺术设计是科学、经济和艺术结合的产物。它一步到位地把实用功能和审美功能作为有机的整体统一起来。环境艺术设计主要包括公园景观、城市广场、建筑庭院、室内空间设计和室内装潢设计（图 8-16）等，它涉及的学科也非常多，包括建筑学、景观设计学、环境行为学、环境心理学、社会学、设计美学等学科。</a:t>
            </a:r>
            <a:endParaRPr lang="zh-CN" altLang="en-US">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5414010" y="44958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审美认知</a:t>
            </a:r>
            <a:endParaRPr lang="zh-CN" altLang="en-US" sz="3200">
              <a:latin typeface="方正正粗黑简体" panose="02000000000000000000" charset="-122"/>
              <a:ea typeface="方正正粗黑简体" panose="02000000000000000000" charset="-122"/>
            </a:endParaRPr>
          </a:p>
        </p:txBody>
      </p:sp>
      <p:pic>
        <p:nvPicPr>
          <p:cNvPr id="3" name="图片 2"/>
          <p:cNvPicPr>
            <a:picLocks noChangeAspect="1"/>
          </p:cNvPicPr>
          <p:nvPr/>
        </p:nvPicPr>
        <p:blipFill>
          <a:blip r:embed="rId1"/>
          <a:stretch>
            <a:fillRect/>
          </a:stretch>
        </p:blipFill>
        <p:spPr>
          <a:xfrm>
            <a:off x="5538470" y="1753235"/>
            <a:ext cx="5943600" cy="3714750"/>
          </a:xfrm>
          <a:prstGeom prst="rect">
            <a:avLst/>
          </a:prstGeom>
        </p:spPr>
      </p:pic>
    </p:spTree>
  </p:cSld>
  <p:clrMapOvr>
    <a:masterClrMapping/>
  </p:clrMapOvr>
  <p:transition spd="slow">
    <p:comb/>
  </p:transition>
  <p:timing>
    <p:tnLst>
      <p:par>
        <p:cTn id="1" dur="indefinite" restart="never" nodeType="tmRoot"/>
      </p:par>
    </p:tnLst>
    <p:bldLst>
      <p:bldP spid="4" grpId="1"/>
      <p:bldP spid="5"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31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1" name="TextBox 76"/>
          <p:cNvSpPr txBox="1"/>
          <p:nvPr/>
        </p:nvSpPr>
        <p:spPr>
          <a:xfrm>
            <a:off x="3918585" y="2024380"/>
            <a:ext cx="7089775" cy="2030095"/>
          </a:xfrm>
          <a:prstGeom prst="rect">
            <a:avLst/>
          </a:prstGeom>
          <a:noFill/>
          <a:effectLst/>
        </p:spPr>
        <p:txBody>
          <a:bodyPr wrap="square" rtlCol="0">
            <a:spAutoFit/>
          </a:bodyPr>
          <a:p>
            <a:pPr algn="ctr"/>
            <a:r>
              <a:rPr sz="5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第</a:t>
            </a:r>
            <a:r>
              <a:rPr lang="zh-CN" sz="5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八</a:t>
            </a:r>
            <a:r>
              <a:rPr lang="zh-CN" sz="5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单元</a:t>
            </a:r>
            <a:endParaRPr sz="72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a:p>
            <a:pPr algn="ctr"/>
            <a:r>
              <a:rPr sz="72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造型艺术审美</a:t>
            </a:r>
            <a:endParaRPr sz="72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grpSp>
        <p:nvGrpSpPr>
          <p:cNvPr id="4" name="组合 3"/>
          <p:cNvGrpSpPr/>
          <p:nvPr/>
        </p:nvGrpSpPr>
        <p:grpSpPr>
          <a:xfrm>
            <a:off x="9921240" y="154305"/>
            <a:ext cx="2134870" cy="864870"/>
            <a:chOff x="15605" y="515"/>
            <a:chExt cx="3362" cy="1362"/>
          </a:xfrm>
        </p:grpSpPr>
        <p:grpSp>
          <p:nvGrpSpPr>
            <p:cNvPr id="17" name="组合 16"/>
            <p:cNvGrpSpPr/>
            <p:nvPr/>
          </p:nvGrpSpPr>
          <p:grpSpPr>
            <a:xfrm>
              <a:off x="17318" y="535"/>
              <a:ext cx="1438" cy="1343"/>
              <a:chOff x="6344" y="1046"/>
              <a:chExt cx="1438" cy="1343"/>
            </a:xfrm>
          </p:grpSpPr>
          <p:sp>
            <p:nvSpPr>
              <p:cNvPr id="18" name="椭圆 17"/>
              <p:cNvSpPr/>
              <p:nvPr/>
            </p:nvSpPr>
            <p:spPr>
              <a:xfrm>
                <a:off x="6344" y="1046"/>
                <a:ext cx="465" cy="460"/>
              </a:xfrm>
              <a:prstGeom prst="ellipse">
                <a:avLst/>
              </a:prstGeom>
              <a:noFill/>
              <a:ln w="41275">
                <a:solidFill>
                  <a:srgbClr val="FADB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椭圆 18"/>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0" name="组合 19"/>
            <p:cNvGrpSpPr/>
            <p:nvPr/>
          </p:nvGrpSpPr>
          <p:grpSpPr>
            <a:xfrm rot="20340000" flipH="1" flipV="1">
              <a:off x="15920" y="515"/>
              <a:ext cx="1438" cy="1343"/>
              <a:chOff x="6344" y="1046"/>
              <a:chExt cx="1438" cy="1343"/>
            </a:xfrm>
          </p:grpSpPr>
          <p:sp>
            <p:nvSpPr>
              <p:cNvPr id="5" name="椭圆 4"/>
              <p:cNvSpPr/>
              <p:nvPr/>
            </p:nvSpPr>
            <p:spPr>
              <a:xfrm>
                <a:off x="6344" y="1046"/>
                <a:ext cx="465" cy="460"/>
              </a:xfrm>
              <a:prstGeom prst="ellipse">
                <a:avLst/>
              </a:prstGeom>
              <a:noFill/>
              <a:ln w="41275">
                <a:solidFill>
                  <a:srgbClr val="CDE2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椭圆 21"/>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23" name="直接连接符 22"/>
            <p:cNvCxnSpPr/>
            <p:nvPr/>
          </p:nvCxnSpPr>
          <p:spPr>
            <a:xfrm flipH="1">
              <a:off x="15605" y="1141"/>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8505" y="995"/>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397000" y="1296670"/>
            <a:ext cx="9842500" cy="445452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13" name="文本框 12"/>
          <p:cNvSpPr txBox="1"/>
          <p:nvPr/>
        </p:nvSpPr>
        <p:spPr>
          <a:xfrm>
            <a:off x="5527675" y="37338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思维导图</a:t>
            </a:r>
            <a:endParaRPr lang="zh-CN" altLang="en-US" sz="3200">
              <a:latin typeface="方正正粗黑简体" panose="02000000000000000000" charset="-122"/>
              <a:ea typeface="方正正粗黑简体" panose="02000000000000000000" charset="-122"/>
            </a:endParaRPr>
          </a:p>
        </p:txBody>
      </p:sp>
      <p:pic>
        <p:nvPicPr>
          <p:cNvPr id="3" name="图片 2"/>
          <p:cNvPicPr>
            <a:picLocks noChangeAspect="1"/>
          </p:cNvPicPr>
          <p:nvPr/>
        </p:nvPicPr>
        <p:blipFill>
          <a:blip r:embed="rId1"/>
          <a:stretch>
            <a:fillRect/>
          </a:stretch>
        </p:blipFill>
        <p:spPr>
          <a:xfrm>
            <a:off x="3105150" y="1647825"/>
            <a:ext cx="5981700" cy="3752850"/>
          </a:xfrm>
          <a:prstGeom prst="rect">
            <a:avLst/>
          </a:prstGeom>
        </p:spPr>
      </p:pic>
    </p:spTree>
  </p:cSld>
  <p:clrMapOvr>
    <a:masterClrMapping/>
  </p:clrMapOvr>
  <p:transition spd="slow">
    <p:comb/>
  </p:transition>
  <p:timing>
    <p:tnLst>
      <p:par>
        <p:cTn id="1" dur="indefinite" restart="never" nodeType="tmRoot"/>
      </p:par>
    </p:tnLst>
    <p:bldLst>
      <p:bldP spid="5" grpId="1"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397000" y="1976755"/>
            <a:ext cx="9842500" cy="4013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33887" y="417990"/>
            <a:ext cx="5451229" cy="82994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根据本课学习的风景摄影审美，开展校园风景手机摄影展</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13" name="文本框 12"/>
          <p:cNvSpPr txBox="1"/>
          <p:nvPr/>
        </p:nvSpPr>
        <p:spPr>
          <a:xfrm>
            <a:off x="9305925" y="132715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实践活动</a:t>
            </a:r>
            <a:endParaRPr lang="zh-CN" altLang="en-US" sz="3200">
              <a:latin typeface="方正正粗黑简体" panose="02000000000000000000" charset="-122"/>
              <a:ea typeface="方正正粗黑简体" panose="02000000000000000000" charset="-122"/>
            </a:endParaRPr>
          </a:p>
        </p:txBody>
      </p:sp>
      <p:grpSp>
        <p:nvGrpSpPr>
          <p:cNvPr id="2" name="组合 39"/>
          <p:cNvGrpSpPr/>
          <p:nvPr/>
        </p:nvGrpSpPr>
        <p:grpSpPr>
          <a:xfrm>
            <a:off x="2057956" y="2897873"/>
            <a:ext cx="779057" cy="600075"/>
            <a:chOff x="4525013" y="1808163"/>
            <a:chExt cx="1782762" cy="1373187"/>
          </a:xfrm>
          <a:solidFill>
            <a:schemeClr val="accent1"/>
          </a:solidFill>
        </p:grpSpPr>
        <p:sp>
          <p:nvSpPr>
            <p:cNvPr id="6" name="Freeform 8"/>
            <p:cNvSpPr/>
            <p:nvPr/>
          </p:nvSpPr>
          <p:spPr bwMode="auto">
            <a:xfrm>
              <a:off x="4525013" y="1808163"/>
              <a:ext cx="1187450" cy="1373187"/>
            </a:xfrm>
            <a:custGeom>
              <a:avLst/>
              <a:gdLst>
                <a:gd name="T0" fmla="*/ 0 w 1240"/>
                <a:gd name="T1" fmla="*/ 0 h 1434"/>
                <a:gd name="T2" fmla="*/ 1136953689 w 1240"/>
                <a:gd name="T3" fmla="*/ 658313892 h 1434"/>
                <a:gd name="T4" fmla="*/ 0 w 1240"/>
                <a:gd name="T5" fmla="*/ 1314793994 h 1434"/>
                <a:gd name="T6" fmla="*/ 305326912 w 1240"/>
                <a:gd name="T7" fmla="*/ 658313892 h 1434"/>
                <a:gd name="T8" fmla="*/ 0 w 1240"/>
                <a:gd name="T9" fmla="*/ 0 h 14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0" h="1434">
                  <a:moveTo>
                    <a:pt x="0" y="0"/>
                  </a:moveTo>
                  <a:lnTo>
                    <a:pt x="1240" y="718"/>
                  </a:lnTo>
                  <a:lnTo>
                    <a:pt x="0" y="1434"/>
                  </a:lnTo>
                  <a:lnTo>
                    <a:pt x="333"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7" name="Freeform 9"/>
            <p:cNvSpPr/>
            <p:nvPr/>
          </p:nvSpPr>
          <p:spPr bwMode="auto">
            <a:xfrm>
              <a:off x="5120325" y="1808163"/>
              <a:ext cx="1187450" cy="1373187"/>
            </a:xfrm>
            <a:custGeom>
              <a:avLst/>
              <a:gdLst>
                <a:gd name="T0" fmla="*/ 0 w 1240"/>
                <a:gd name="T1" fmla="*/ 0 h 1434"/>
                <a:gd name="T2" fmla="*/ 99942112 w 1240"/>
                <a:gd name="T3" fmla="*/ 214547541 h 1434"/>
                <a:gd name="T4" fmla="*/ 866469816 w 1240"/>
                <a:gd name="T5" fmla="*/ 658313892 h 1434"/>
                <a:gd name="T6" fmla="*/ 99942112 w 1240"/>
                <a:gd name="T7" fmla="*/ 1100246453 h 1434"/>
                <a:gd name="T8" fmla="*/ 0 w 1240"/>
                <a:gd name="T9" fmla="*/ 1314793994 h 1434"/>
                <a:gd name="T10" fmla="*/ 1136954646 w 1240"/>
                <a:gd name="T11" fmla="*/ 658313892 h 1434"/>
                <a:gd name="T12" fmla="*/ 0 w 1240"/>
                <a:gd name="T13" fmla="*/ 0 h 14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40" h="1434">
                  <a:moveTo>
                    <a:pt x="0" y="0"/>
                  </a:moveTo>
                  <a:lnTo>
                    <a:pt x="109" y="234"/>
                  </a:lnTo>
                  <a:lnTo>
                    <a:pt x="945" y="718"/>
                  </a:lnTo>
                  <a:lnTo>
                    <a:pt x="109" y="1200"/>
                  </a:lnTo>
                  <a:lnTo>
                    <a:pt x="0" y="1434"/>
                  </a:lnTo>
                  <a:lnTo>
                    <a:pt x="1240"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8" name="Freeform 21"/>
            <p:cNvSpPr/>
            <p:nvPr/>
          </p:nvSpPr>
          <p:spPr bwMode="auto">
            <a:xfrm>
              <a:off x="5220338" y="2398713"/>
              <a:ext cx="211137" cy="209550"/>
            </a:xfrm>
            <a:custGeom>
              <a:avLst/>
              <a:gdLst>
                <a:gd name="T0" fmla="*/ 165266259 w 129"/>
                <a:gd name="T1" fmla="*/ 0 h 128"/>
                <a:gd name="T2" fmla="*/ 63974511 w 129"/>
                <a:gd name="T3" fmla="*/ 47967305 h 128"/>
                <a:gd name="T4" fmla="*/ 63974511 w 129"/>
                <a:gd name="T5" fmla="*/ 277142972 h 128"/>
                <a:gd name="T6" fmla="*/ 295881500 w 129"/>
                <a:gd name="T7" fmla="*/ 277142972 h 128"/>
                <a:gd name="T8" fmla="*/ 343861974 w 129"/>
                <a:gd name="T9" fmla="*/ 175879571 h 128"/>
                <a:gd name="T10" fmla="*/ 165266259 w 129"/>
                <a:gd name="T11" fmla="*/ 175879571 h 128"/>
                <a:gd name="T12" fmla="*/ 165266259 w 129"/>
                <a:gd name="T13" fmla="*/ 0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 h="128">
                  <a:moveTo>
                    <a:pt x="62" y="0"/>
                  </a:moveTo>
                  <a:cubicBezTo>
                    <a:pt x="48" y="1"/>
                    <a:pt x="35" y="7"/>
                    <a:pt x="24" y="18"/>
                  </a:cubicBezTo>
                  <a:cubicBezTo>
                    <a:pt x="0" y="42"/>
                    <a:pt x="0" y="80"/>
                    <a:pt x="24" y="104"/>
                  </a:cubicBezTo>
                  <a:cubicBezTo>
                    <a:pt x="48" y="128"/>
                    <a:pt x="87" y="128"/>
                    <a:pt x="111" y="104"/>
                  </a:cubicBezTo>
                  <a:cubicBezTo>
                    <a:pt x="122" y="94"/>
                    <a:pt x="127" y="80"/>
                    <a:pt x="129" y="66"/>
                  </a:cubicBezTo>
                  <a:cubicBezTo>
                    <a:pt x="62" y="66"/>
                    <a:pt x="62" y="66"/>
                    <a:pt x="62" y="66"/>
                  </a:cubicBezTo>
                  <a:lnTo>
                    <a:pt x="6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sp>
          <p:nvSpPr>
            <p:cNvPr id="9" name="Freeform 22"/>
            <p:cNvSpPr/>
            <p:nvPr/>
          </p:nvSpPr>
          <p:spPr bwMode="auto">
            <a:xfrm>
              <a:off x="5337813" y="2381250"/>
              <a:ext cx="109537" cy="109538"/>
            </a:xfrm>
            <a:custGeom>
              <a:avLst/>
              <a:gdLst>
                <a:gd name="T0" fmla="*/ 126971102 w 68"/>
                <a:gd name="T1" fmla="*/ 51824361 h 68"/>
                <a:gd name="T2" fmla="*/ 0 w 68"/>
                <a:gd name="T3" fmla="*/ 5182114 h 68"/>
                <a:gd name="T4" fmla="*/ 0 w 68"/>
                <a:gd name="T5" fmla="*/ 176203149 h 68"/>
                <a:gd name="T6" fmla="*/ 171022695 w 68"/>
                <a:gd name="T7" fmla="*/ 176203149 h 68"/>
                <a:gd name="T8" fmla="*/ 126971102 w 68"/>
                <a:gd name="T9" fmla="*/ 51824361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68">
                  <a:moveTo>
                    <a:pt x="49" y="20"/>
                  </a:moveTo>
                  <a:cubicBezTo>
                    <a:pt x="35" y="6"/>
                    <a:pt x="18" y="0"/>
                    <a:pt x="0" y="2"/>
                  </a:cubicBezTo>
                  <a:cubicBezTo>
                    <a:pt x="0" y="68"/>
                    <a:pt x="0" y="68"/>
                    <a:pt x="0" y="68"/>
                  </a:cubicBezTo>
                  <a:cubicBezTo>
                    <a:pt x="66" y="68"/>
                    <a:pt x="66" y="68"/>
                    <a:pt x="66" y="68"/>
                  </a:cubicBezTo>
                  <a:cubicBezTo>
                    <a:pt x="68" y="51"/>
                    <a:pt x="62" y="33"/>
                    <a:pt x="4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grpSp>
      <p:grpSp>
        <p:nvGrpSpPr>
          <p:cNvPr id="11" name="组合 39"/>
          <p:cNvGrpSpPr/>
          <p:nvPr/>
        </p:nvGrpSpPr>
        <p:grpSpPr>
          <a:xfrm>
            <a:off x="2101052" y="4130018"/>
            <a:ext cx="779057" cy="600075"/>
            <a:chOff x="4525013" y="1808163"/>
            <a:chExt cx="1782762" cy="1373187"/>
          </a:xfrm>
          <a:solidFill>
            <a:schemeClr val="accent2"/>
          </a:solidFill>
        </p:grpSpPr>
        <p:sp>
          <p:nvSpPr>
            <p:cNvPr id="12" name="Freeform 8"/>
            <p:cNvSpPr/>
            <p:nvPr/>
          </p:nvSpPr>
          <p:spPr bwMode="auto">
            <a:xfrm>
              <a:off x="4525013" y="1808163"/>
              <a:ext cx="1187450" cy="1373187"/>
            </a:xfrm>
            <a:custGeom>
              <a:avLst/>
              <a:gdLst>
                <a:gd name="T0" fmla="*/ 0 w 1240"/>
                <a:gd name="T1" fmla="*/ 0 h 1434"/>
                <a:gd name="T2" fmla="*/ 1136953689 w 1240"/>
                <a:gd name="T3" fmla="*/ 658313892 h 1434"/>
                <a:gd name="T4" fmla="*/ 0 w 1240"/>
                <a:gd name="T5" fmla="*/ 1314793994 h 1434"/>
                <a:gd name="T6" fmla="*/ 305326912 w 1240"/>
                <a:gd name="T7" fmla="*/ 658313892 h 1434"/>
                <a:gd name="T8" fmla="*/ 0 w 1240"/>
                <a:gd name="T9" fmla="*/ 0 h 14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0" h="1434">
                  <a:moveTo>
                    <a:pt x="0" y="0"/>
                  </a:moveTo>
                  <a:lnTo>
                    <a:pt x="1240" y="718"/>
                  </a:lnTo>
                  <a:lnTo>
                    <a:pt x="0" y="1434"/>
                  </a:lnTo>
                  <a:lnTo>
                    <a:pt x="333"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10" name="Freeform 9"/>
            <p:cNvSpPr/>
            <p:nvPr/>
          </p:nvSpPr>
          <p:spPr bwMode="auto">
            <a:xfrm>
              <a:off x="5120325" y="1808163"/>
              <a:ext cx="1187450" cy="1373187"/>
            </a:xfrm>
            <a:custGeom>
              <a:avLst/>
              <a:gdLst>
                <a:gd name="T0" fmla="*/ 0 w 1240"/>
                <a:gd name="T1" fmla="*/ 0 h 1434"/>
                <a:gd name="T2" fmla="*/ 99942112 w 1240"/>
                <a:gd name="T3" fmla="*/ 214547541 h 1434"/>
                <a:gd name="T4" fmla="*/ 866469816 w 1240"/>
                <a:gd name="T5" fmla="*/ 658313892 h 1434"/>
                <a:gd name="T6" fmla="*/ 99942112 w 1240"/>
                <a:gd name="T7" fmla="*/ 1100246453 h 1434"/>
                <a:gd name="T8" fmla="*/ 0 w 1240"/>
                <a:gd name="T9" fmla="*/ 1314793994 h 1434"/>
                <a:gd name="T10" fmla="*/ 1136954646 w 1240"/>
                <a:gd name="T11" fmla="*/ 658313892 h 1434"/>
                <a:gd name="T12" fmla="*/ 0 w 1240"/>
                <a:gd name="T13" fmla="*/ 0 h 14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40" h="1434">
                  <a:moveTo>
                    <a:pt x="0" y="0"/>
                  </a:moveTo>
                  <a:lnTo>
                    <a:pt x="109" y="234"/>
                  </a:lnTo>
                  <a:lnTo>
                    <a:pt x="945" y="718"/>
                  </a:lnTo>
                  <a:lnTo>
                    <a:pt x="109" y="1200"/>
                  </a:lnTo>
                  <a:lnTo>
                    <a:pt x="0" y="1434"/>
                  </a:lnTo>
                  <a:lnTo>
                    <a:pt x="1240"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14" name="Freeform 21"/>
            <p:cNvSpPr/>
            <p:nvPr/>
          </p:nvSpPr>
          <p:spPr bwMode="auto">
            <a:xfrm>
              <a:off x="5220338" y="2398713"/>
              <a:ext cx="211137" cy="209550"/>
            </a:xfrm>
            <a:custGeom>
              <a:avLst/>
              <a:gdLst>
                <a:gd name="T0" fmla="*/ 165266259 w 129"/>
                <a:gd name="T1" fmla="*/ 0 h 128"/>
                <a:gd name="T2" fmla="*/ 63974511 w 129"/>
                <a:gd name="T3" fmla="*/ 47967305 h 128"/>
                <a:gd name="T4" fmla="*/ 63974511 w 129"/>
                <a:gd name="T5" fmla="*/ 277142972 h 128"/>
                <a:gd name="T6" fmla="*/ 295881500 w 129"/>
                <a:gd name="T7" fmla="*/ 277142972 h 128"/>
                <a:gd name="T8" fmla="*/ 343861974 w 129"/>
                <a:gd name="T9" fmla="*/ 175879571 h 128"/>
                <a:gd name="T10" fmla="*/ 165266259 w 129"/>
                <a:gd name="T11" fmla="*/ 175879571 h 128"/>
                <a:gd name="T12" fmla="*/ 165266259 w 129"/>
                <a:gd name="T13" fmla="*/ 0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 h="128">
                  <a:moveTo>
                    <a:pt x="62" y="0"/>
                  </a:moveTo>
                  <a:cubicBezTo>
                    <a:pt x="48" y="1"/>
                    <a:pt x="35" y="7"/>
                    <a:pt x="24" y="18"/>
                  </a:cubicBezTo>
                  <a:cubicBezTo>
                    <a:pt x="0" y="42"/>
                    <a:pt x="0" y="80"/>
                    <a:pt x="24" y="104"/>
                  </a:cubicBezTo>
                  <a:cubicBezTo>
                    <a:pt x="48" y="128"/>
                    <a:pt x="87" y="128"/>
                    <a:pt x="111" y="104"/>
                  </a:cubicBezTo>
                  <a:cubicBezTo>
                    <a:pt x="122" y="94"/>
                    <a:pt x="127" y="80"/>
                    <a:pt x="129" y="66"/>
                  </a:cubicBezTo>
                  <a:cubicBezTo>
                    <a:pt x="62" y="66"/>
                    <a:pt x="62" y="66"/>
                    <a:pt x="62" y="66"/>
                  </a:cubicBezTo>
                  <a:lnTo>
                    <a:pt x="6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sp>
          <p:nvSpPr>
            <p:cNvPr id="15" name="Freeform 22"/>
            <p:cNvSpPr/>
            <p:nvPr/>
          </p:nvSpPr>
          <p:spPr bwMode="auto">
            <a:xfrm>
              <a:off x="5337813" y="2381250"/>
              <a:ext cx="109537" cy="109538"/>
            </a:xfrm>
            <a:custGeom>
              <a:avLst/>
              <a:gdLst>
                <a:gd name="T0" fmla="*/ 126971102 w 68"/>
                <a:gd name="T1" fmla="*/ 51824361 h 68"/>
                <a:gd name="T2" fmla="*/ 0 w 68"/>
                <a:gd name="T3" fmla="*/ 5182114 h 68"/>
                <a:gd name="T4" fmla="*/ 0 w 68"/>
                <a:gd name="T5" fmla="*/ 176203149 h 68"/>
                <a:gd name="T6" fmla="*/ 171022695 w 68"/>
                <a:gd name="T7" fmla="*/ 176203149 h 68"/>
                <a:gd name="T8" fmla="*/ 126971102 w 68"/>
                <a:gd name="T9" fmla="*/ 51824361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68">
                  <a:moveTo>
                    <a:pt x="49" y="20"/>
                  </a:moveTo>
                  <a:cubicBezTo>
                    <a:pt x="35" y="6"/>
                    <a:pt x="18" y="0"/>
                    <a:pt x="0" y="2"/>
                  </a:cubicBezTo>
                  <a:cubicBezTo>
                    <a:pt x="0" y="68"/>
                    <a:pt x="0" y="68"/>
                    <a:pt x="0" y="68"/>
                  </a:cubicBezTo>
                  <a:cubicBezTo>
                    <a:pt x="66" y="68"/>
                    <a:pt x="66" y="68"/>
                    <a:pt x="66" y="68"/>
                  </a:cubicBezTo>
                  <a:cubicBezTo>
                    <a:pt x="68" y="51"/>
                    <a:pt x="62" y="33"/>
                    <a:pt x="4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grpSp>
      <p:sp>
        <p:nvSpPr>
          <p:cNvPr id="16" name="1"/>
          <p:cNvSpPr/>
          <p:nvPr>
            <p:custDataLst>
              <p:tags r:id="rId1"/>
            </p:custDataLst>
          </p:nvPr>
        </p:nvSpPr>
        <p:spPr>
          <a:xfrm>
            <a:off x="3155315" y="2563495"/>
            <a:ext cx="7621270" cy="1217930"/>
          </a:xfrm>
          <a:prstGeom prst="rect">
            <a:avLst/>
          </a:prstGeom>
          <a:ln w="12700">
            <a:miter lim="400000"/>
          </a:ln>
        </p:spPr>
        <p:txBody>
          <a:bodyPr wrap="square" lIns="19050" tIns="19050" rIns="19050" bIns="19050" anchor="ctr">
            <a:spAutoFit/>
          </a:bodyPr>
          <a:lstStyle>
            <a:lvl1pPr algn="l">
              <a:lnSpc>
                <a:spcPct val="130000"/>
              </a:lnSpc>
              <a:defRPr sz="2400">
                <a:solidFill>
                  <a:srgbClr val="53585F"/>
                </a:solidFill>
                <a:latin typeface="Lato Light"/>
                <a:ea typeface="Lato Light"/>
                <a:cs typeface="Lato Light"/>
                <a:sym typeface="Lato Light"/>
              </a:defRPr>
            </a:lvl1pPr>
          </a:lstStyle>
          <a:p>
            <a:pPr algn="just">
              <a:lnSpc>
                <a:spcPct val="120000"/>
              </a:lnSpc>
              <a:spcBef>
                <a:spcPts val="0"/>
              </a:spcBef>
              <a:spcAft>
                <a:spcPts val="0"/>
              </a:spcAft>
            </a:pPr>
            <a:r>
              <a:rPr lang="zh-CN" altLang="en-US" sz="1600" b="1" dirty="0">
                <a:solidFill>
                  <a:schemeClr val="tx1">
                    <a:lumMod val="65000"/>
                    <a:lumOff val="35000"/>
                  </a:schemeClr>
                </a:solidFill>
                <a:latin typeface="微软雅黑" panose="020B0503020204020204" charset="-122"/>
                <a:ea typeface="微软雅黑" panose="020B0503020204020204" charset="-122"/>
              </a:rPr>
              <a:t>活动目标</a:t>
            </a:r>
            <a:endParaRPr lang="zh-CN" altLang="en-US" sz="1600" b="1" dirty="0">
              <a:solidFill>
                <a:schemeClr val="tx1">
                  <a:lumMod val="65000"/>
                  <a:lumOff val="35000"/>
                </a:schemeClr>
              </a:solidFill>
              <a:latin typeface="微软雅黑" panose="020B0503020204020204" charset="-122"/>
              <a:ea typeface="微软雅黑" panose="020B0503020204020204" charset="-122"/>
            </a:endParaRPr>
          </a:p>
          <a:p>
            <a:pPr algn="just">
              <a:lnSpc>
                <a:spcPct val="120000"/>
              </a:lnSpc>
              <a:spcBef>
                <a:spcPts val="0"/>
              </a:spcBef>
              <a:spcAft>
                <a:spcPts val="0"/>
              </a:spcAft>
            </a:pPr>
            <a:r>
              <a:rPr lang="zh-CN" altLang="en-US" sz="1600" dirty="0">
                <a:solidFill>
                  <a:schemeClr val="tx1">
                    <a:lumMod val="65000"/>
                    <a:lumOff val="35000"/>
                  </a:schemeClr>
                </a:solidFill>
                <a:latin typeface="微软雅黑" panose="020B0503020204020204" charset="-122"/>
                <a:ea typeface="微软雅黑" panose="020B0503020204020204" charset="-122"/>
              </a:rPr>
              <a:t>1. 学会在生活中发现美、认识美和正确地审美，传递正能量。</a:t>
            </a:r>
            <a:endParaRPr lang="zh-CN" altLang="en-US" sz="1600" dirty="0">
              <a:solidFill>
                <a:schemeClr val="tx1">
                  <a:lumMod val="65000"/>
                  <a:lumOff val="35000"/>
                </a:schemeClr>
              </a:solidFill>
              <a:latin typeface="微软雅黑" panose="020B0503020204020204" charset="-122"/>
              <a:ea typeface="微软雅黑" panose="020B0503020204020204" charset="-122"/>
            </a:endParaRPr>
          </a:p>
          <a:p>
            <a:pPr algn="just">
              <a:lnSpc>
                <a:spcPct val="120000"/>
              </a:lnSpc>
              <a:spcBef>
                <a:spcPts val="0"/>
              </a:spcBef>
              <a:spcAft>
                <a:spcPts val="0"/>
              </a:spcAft>
            </a:pPr>
            <a:r>
              <a:rPr lang="zh-CN" altLang="en-US" sz="1600" dirty="0">
                <a:solidFill>
                  <a:schemeClr val="tx1">
                    <a:lumMod val="65000"/>
                    <a:lumOff val="35000"/>
                  </a:schemeClr>
                </a:solidFill>
                <a:latin typeface="微软雅黑" panose="020B0503020204020204" charset="-122"/>
                <a:ea typeface="微软雅黑" panose="020B0503020204020204" charset="-122"/>
              </a:rPr>
              <a:t>2. 通过动手实践的活动，提高摄影艺术欣赏和艺术设计的认知水平。</a:t>
            </a:r>
            <a:endParaRPr lang="zh-CN" altLang="en-US" sz="1600" dirty="0">
              <a:solidFill>
                <a:schemeClr val="tx1">
                  <a:lumMod val="65000"/>
                  <a:lumOff val="35000"/>
                </a:schemeClr>
              </a:solidFill>
              <a:latin typeface="微软雅黑" panose="020B0503020204020204" charset="-122"/>
              <a:ea typeface="微软雅黑" panose="020B0503020204020204" charset="-122"/>
            </a:endParaRPr>
          </a:p>
          <a:p>
            <a:pPr algn="just">
              <a:lnSpc>
                <a:spcPct val="120000"/>
              </a:lnSpc>
              <a:spcBef>
                <a:spcPts val="0"/>
              </a:spcBef>
              <a:spcAft>
                <a:spcPts val="0"/>
              </a:spcAft>
            </a:pPr>
            <a:r>
              <a:rPr lang="zh-CN" altLang="en-US" sz="1600" dirty="0">
                <a:solidFill>
                  <a:schemeClr val="tx1">
                    <a:lumMod val="65000"/>
                    <a:lumOff val="35000"/>
                  </a:schemeClr>
                </a:solidFill>
                <a:latin typeface="微软雅黑" panose="020B0503020204020204" charset="-122"/>
                <a:ea typeface="微软雅黑" panose="020B0503020204020204" charset="-122"/>
              </a:rPr>
              <a:t>3. 体现同学们自主选择和主动参与意识，提升专业技能素养。</a:t>
            </a:r>
            <a:endParaRPr lang="zh-CN" altLang="en-US" sz="1600" dirty="0">
              <a:solidFill>
                <a:schemeClr val="tx1">
                  <a:lumMod val="65000"/>
                  <a:lumOff val="35000"/>
                </a:schemeClr>
              </a:solidFill>
              <a:latin typeface="微软雅黑" panose="020B0503020204020204" charset="-122"/>
              <a:ea typeface="微软雅黑" panose="020B0503020204020204" charset="-122"/>
            </a:endParaRPr>
          </a:p>
        </p:txBody>
      </p:sp>
      <p:sp>
        <p:nvSpPr>
          <p:cNvPr id="17" name="1"/>
          <p:cNvSpPr/>
          <p:nvPr>
            <p:custDataLst>
              <p:tags r:id="rId2"/>
            </p:custDataLst>
          </p:nvPr>
        </p:nvSpPr>
        <p:spPr>
          <a:xfrm>
            <a:off x="3154680" y="4168141"/>
            <a:ext cx="7713980" cy="922655"/>
          </a:xfrm>
          <a:prstGeom prst="rect">
            <a:avLst/>
          </a:prstGeom>
          <a:ln w="12700">
            <a:miter lim="400000"/>
          </a:ln>
        </p:spPr>
        <p:txBody>
          <a:bodyPr wrap="square" lIns="19050" tIns="19050" rIns="19050" bIns="19050" anchor="ctr">
            <a:spAutoFit/>
          </a:bodyPr>
          <a:lstStyle>
            <a:lvl1pPr algn="l">
              <a:lnSpc>
                <a:spcPct val="130000"/>
              </a:lnSpc>
              <a:defRPr sz="2400">
                <a:solidFill>
                  <a:srgbClr val="53585F"/>
                </a:solidFill>
                <a:latin typeface="Lato Light"/>
                <a:ea typeface="Lato Light"/>
                <a:cs typeface="Lato Light"/>
                <a:sym typeface="Lato Light"/>
              </a:defRPr>
            </a:lvl1pPr>
          </a:lstStyle>
          <a:p>
            <a:pPr>
              <a:lnSpc>
                <a:spcPct val="120000"/>
              </a:lnSpc>
              <a:spcBef>
                <a:spcPts val="0"/>
              </a:spcBef>
              <a:spcAft>
                <a:spcPts val="0"/>
              </a:spcAft>
            </a:pPr>
            <a:r>
              <a:rPr lang="zh-CN" altLang="en-US" sz="16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活动描述</a:t>
            </a:r>
            <a:endParaRPr lang="zh-CN" altLang="en-US" sz="16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a:p>
            <a:pPr>
              <a:lnSpc>
                <a:spcPct val="120000"/>
              </a:lnSpc>
              <a:spcBef>
                <a:spcPts val="0"/>
              </a:spcBef>
              <a:spcAft>
                <a:spcPts val="0"/>
              </a:spcAft>
            </a:pPr>
            <a:r>
              <a:rPr lang="zh-CN" altLang="en-US" sz="16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同学们分五组讨论自己摄影作品中需要的取景、构图，每人的分工等内容，讨论完成</a:t>
            </a:r>
            <a:endParaRPr lang="zh-CN" altLang="en-US" sz="16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a:p>
            <a:pPr>
              <a:lnSpc>
                <a:spcPct val="120000"/>
              </a:lnSpc>
              <a:spcBef>
                <a:spcPts val="0"/>
              </a:spcBef>
              <a:spcAft>
                <a:spcPts val="0"/>
              </a:spcAft>
            </a:pPr>
            <a:r>
              <a:rPr lang="zh-CN" altLang="en-US" sz="16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后，可在校园内完成自己的作品，并在班内或组内进行评比。</a:t>
            </a:r>
            <a:endParaRPr lang="zh-CN" altLang="en-US" sz="16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up)">
                                      <p:cBhvr>
                                        <p:cTn id="15" dur="500"/>
                                        <p:tgtEl>
                                          <p:spTgt spid="16"/>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up)">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1" animBg="1"/>
      <p:bldP spid="5" grpId="1" animBg="1"/>
      <p:bldP spid="16" grpId="0" animBg="1"/>
      <p:bldP spid="17"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直接连接符 18"/>
          <p:cNvCxnSpPr/>
          <p:nvPr/>
        </p:nvCxnSpPr>
        <p:spPr>
          <a:xfrm>
            <a:off x="1182148" y="2953543"/>
            <a:ext cx="9651635" cy="0"/>
          </a:xfrm>
          <a:prstGeom prst="line">
            <a:avLst/>
          </a:prstGeom>
          <a:noFill/>
          <a:ln w="19050" cap="flat" cmpd="sng" algn="ctr">
            <a:solidFill>
              <a:schemeClr val="bg1">
                <a:lumMod val="85000"/>
              </a:schemeClr>
            </a:solidFill>
            <a:prstDash val="solid"/>
          </a:ln>
          <a:effectLst/>
        </p:spPr>
      </p:cxnSp>
      <p:sp>
        <p:nvSpPr>
          <p:cNvPr id="20" name="椭圆 19"/>
          <p:cNvSpPr/>
          <p:nvPr/>
        </p:nvSpPr>
        <p:spPr>
          <a:xfrm>
            <a:off x="1936231" y="2773809"/>
            <a:ext cx="360000" cy="360000"/>
          </a:xfrm>
          <a:prstGeom prst="ellipse">
            <a:avLst/>
          </a:prstGeom>
          <a:solidFill>
            <a:schemeClr val="accent1"/>
          </a:solidFill>
          <a:ln w="25400" cap="flat" cmpd="sng" algn="ctr">
            <a:noFill/>
            <a:prstDash val="solid"/>
          </a:ln>
          <a:effectLst/>
        </p:spPr>
        <p:txBody>
          <a:bodyPr rtlCol="0" anchor="ctr"/>
          <a:lstStyle/>
          <a:p>
            <a:pPr algn="ctr" defTabSz="685800">
              <a:defRPr/>
            </a:pPr>
            <a:endParaRPr lang="zh-CN" altLang="en-US" kern="0" dirty="0">
              <a:solidFill>
                <a:schemeClr val="tx1">
                  <a:lumMod val="65000"/>
                  <a:lumOff val="35000"/>
                </a:schemeClr>
              </a:solidFill>
              <a:cs typeface="+mn-ea"/>
              <a:sym typeface="+mn-lt"/>
            </a:endParaRPr>
          </a:p>
        </p:txBody>
      </p:sp>
      <p:sp>
        <p:nvSpPr>
          <p:cNvPr id="21" name="椭圆 20"/>
          <p:cNvSpPr/>
          <p:nvPr/>
        </p:nvSpPr>
        <p:spPr>
          <a:xfrm>
            <a:off x="4576524" y="2773809"/>
            <a:ext cx="360000" cy="360000"/>
          </a:xfrm>
          <a:prstGeom prst="ellipse">
            <a:avLst/>
          </a:prstGeom>
          <a:solidFill>
            <a:schemeClr val="accent2"/>
          </a:solidFill>
          <a:ln w="25400" cap="flat" cmpd="sng" algn="ctr">
            <a:noFill/>
            <a:prstDash val="solid"/>
          </a:ln>
          <a:effectLst/>
        </p:spPr>
        <p:txBody>
          <a:bodyPr rtlCol="0" anchor="ctr"/>
          <a:lstStyle/>
          <a:p>
            <a:pPr algn="ctr" defTabSz="685800">
              <a:defRPr/>
            </a:pPr>
            <a:endParaRPr lang="zh-CN" altLang="en-US" kern="0">
              <a:solidFill>
                <a:schemeClr val="tx1">
                  <a:lumMod val="65000"/>
                  <a:lumOff val="35000"/>
                </a:schemeClr>
              </a:solidFill>
              <a:cs typeface="+mn-ea"/>
              <a:sym typeface="+mn-lt"/>
            </a:endParaRPr>
          </a:p>
        </p:txBody>
      </p:sp>
      <p:sp>
        <p:nvSpPr>
          <p:cNvPr id="22" name="椭圆 21"/>
          <p:cNvSpPr/>
          <p:nvPr/>
        </p:nvSpPr>
        <p:spPr>
          <a:xfrm>
            <a:off x="7512092" y="2773809"/>
            <a:ext cx="360000" cy="360000"/>
          </a:xfrm>
          <a:prstGeom prst="ellipse">
            <a:avLst/>
          </a:prstGeom>
          <a:solidFill>
            <a:schemeClr val="accent3"/>
          </a:solidFill>
          <a:ln w="25400" cap="flat" cmpd="sng" algn="ctr">
            <a:noFill/>
            <a:prstDash val="solid"/>
          </a:ln>
          <a:effectLst/>
        </p:spPr>
        <p:txBody>
          <a:bodyPr rtlCol="0" anchor="ctr"/>
          <a:lstStyle/>
          <a:p>
            <a:pPr algn="ctr" defTabSz="685800">
              <a:defRPr/>
            </a:pPr>
            <a:endParaRPr lang="zh-CN" altLang="en-US" kern="0">
              <a:solidFill>
                <a:schemeClr val="tx1">
                  <a:lumMod val="65000"/>
                  <a:lumOff val="35000"/>
                </a:schemeClr>
              </a:solidFill>
              <a:cs typeface="+mn-ea"/>
              <a:sym typeface="+mn-lt"/>
            </a:endParaRPr>
          </a:p>
        </p:txBody>
      </p:sp>
      <p:sp>
        <p:nvSpPr>
          <p:cNvPr id="23" name="椭圆 22"/>
          <p:cNvSpPr/>
          <p:nvPr/>
        </p:nvSpPr>
        <p:spPr>
          <a:xfrm>
            <a:off x="9857111" y="2773809"/>
            <a:ext cx="360000" cy="360000"/>
          </a:xfrm>
          <a:prstGeom prst="ellipse">
            <a:avLst/>
          </a:prstGeom>
          <a:solidFill>
            <a:schemeClr val="accent4"/>
          </a:solidFill>
          <a:ln w="25400" cap="flat" cmpd="sng" algn="ctr">
            <a:noFill/>
            <a:prstDash val="solid"/>
          </a:ln>
          <a:effectLst/>
        </p:spPr>
        <p:txBody>
          <a:bodyPr rtlCol="0" anchor="ctr"/>
          <a:lstStyle/>
          <a:p>
            <a:pPr algn="ctr" defTabSz="685800">
              <a:defRPr/>
            </a:pPr>
            <a:endParaRPr lang="zh-CN" altLang="en-US" kern="0">
              <a:solidFill>
                <a:schemeClr val="tx1">
                  <a:lumMod val="65000"/>
                  <a:lumOff val="35000"/>
                </a:schemeClr>
              </a:solidFill>
              <a:cs typeface="+mn-ea"/>
              <a:sym typeface="+mn-lt"/>
            </a:endParaRPr>
          </a:p>
        </p:txBody>
      </p:sp>
      <p:sp>
        <p:nvSpPr>
          <p:cNvPr id="24" name="矩形 23"/>
          <p:cNvSpPr/>
          <p:nvPr/>
        </p:nvSpPr>
        <p:spPr>
          <a:xfrm>
            <a:off x="949325" y="3241040"/>
            <a:ext cx="2060575" cy="3368040"/>
          </a:xfrm>
          <a:prstGeom prst="rect">
            <a:avLst/>
          </a:prstGeom>
        </p:spPr>
        <p:txBody>
          <a:bodyPr wrap="square">
            <a:spAutoFit/>
          </a:bodyPr>
          <a:lstStyle/>
          <a:p>
            <a:pPr algn="just">
              <a:lnSpc>
                <a:spcPct val="127000"/>
              </a:lnSpc>
            </a:pPr>
            <a:r>
              <a:rPr lang="zh-CN" altLang="en-US" sz="12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mn-lt"/>
              </a:rPr>
              <a:t>1. 充分认识绘画和书法、建筑和雕塑、工艺美术、摄影与艺术设计的审美特色，把握造型艺术分类的不同点，学会欣赏不同的造型艺术作品的方法。2. 在中西文化设计 PK 活动中，通过查找资料和分析作品，了解中西文化作品的背景和特点，掌握造型艺术中西文化作品的相同点和不同点。3. 在活动中提高对艺术作品的鉴赏能力，提高发现生活美的能力，提高对生活的热爱。</a:t>
            </a:r>
            <a:endParaRPr lang="zh-CN" altLang="en-US" sz="12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mn-lt"/>
            </a:endParaRPr>
          </a:p>
        </p:txBody>
      </p:sp>
      <p:sp>
        <p:nvSpPr>
          <p:cNvPr id="25" name="矩形 24"/>
          <p:cNvSpPr/>
          <p:nvPr/>
        </p:nvSpPr>
        <p:spPr>
          <a:xfrm>
            <a:off x="3676015" y="3241040"/>
            <a:ext cx="2141220" cy="3368040"/>
          </a:xfrm>
          <a:prstGeom prst="rect">
            <a:avLst/>
          </a:prstGeom>
        </p:spPr>
        <p:txBody>
          <a:bodyPr wrap="square">
            <a:spAutoFit/>
          </a:bodyPr>
          <a:lstStyle/>
          <a:p>
            <a:pPr algn="just">
              <a:lnSpc>
                <a:spcPct val="127000"/>
              </a:lnSpc>
            </a:pPr>
            <a:r>
              <a:rPr lang="zh-CN" altLang="en-US" sz="12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mn-lt"/>
              </a:rPr>
              <a:t>按照“绘画书法”“建筑雕塑”“工艺美术”“摄影与艺术设计”分四个大组，每个组负责一个主题。每个大组分为 2 个小组，分别负责在所选定的艺术类别中搜集东方或西方的设计作品和有关资料。小组所有人都要参加相关活动，组长要把任务分解到每一个组员身上，当准备工作完成后，确定两个作品进行小组内PK，组长总结中西方设计审美的相同点和区别。</a:t>
            </a:r>
            <a:endParaRPr lang="zh-CN" altLang="en-US" sz="12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mn-lt"/>
            </a:endParaRPr>
          </a:p>
        </p:txBody>
      </p:sp>
      <p:sp>
        <p:nvSpPr>
          <p:cNvPr id="26" name="矩形 25"/>
          <p:cNvSpPr/>
          <p:nvPr/>
        </p:nvSpPr>
        <p:spPr>
          <a:xfrm>
            <a:off x="6780530" y="3241040"/>
            <a:ext cx="2064385" cy="1261110"/>
          </a:xfrm>
          <a:prstGeom prst="rect">
            <a:avLst/>
          </a:prstGeom>
        </p:spPr>
        <p:txBody>
          <a:bodyPr wrap="square">
            <a:spAutoFit/>
          </a:bodyPr>
          <a:lstStyle/>
          <a:p>
            <a:pPr algn="just">
              <a:lnSpc>
                <a:spcPct val="127000"/>
              </a:lnSpc>
            </a:pPr>
            <a:r>
              <a:rPr lang="zh-CN" altLang="en-US" sz="1200" b="1" dirty="0">
                <a:solidFill>
                  <a:schemeClr val="tx1">
                    <a:lumMod val="65000"/>
                    <a:lumOff val="35000"/>
                  </a:schemeClr>
                </a:solidFill>
                <a:latin typeface="微软雅黑" panose="020B0503020204020204" charset="-122"/>
                <a:ea typeface="微软雅黑" panose="020B0503020204020204" charset="-122"/>
                <a:cs typeface="+mn-ea"/>
                <a:sym typeface="+mn-lt"/>
              </a:rPr>
              <a:t>分两个阶段进行，第一阶段是准备阶段，主要工作是查询资料准备论证稿；第二阶段是小组之间进行 PK，组长进行总结。</a:t>
            </a:r>
            <a:endParaRPr lang="zh-CN" altLang="en-US" sz="1200" b="1"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
        <p:nvSpPr>
          <p:cNvPr id="27" name="矩形 26"/>
          <p:cNvSpPr/>
          <p:nvPr/>
        </p:nvSpPr>
        <p:spPr>
          <a:xfrm>
            <a:off x="9300845" y="3241040"/>
            <a:ext cx="2063115" cy="2899410"/>
          </a:xfrm>
          <a:prstGeom prst="rect">
            <a:avLst/>
          </a:prstGeom>
        </p:spPr>
        <p:txBody>
          <a:bodyPr wrap="square">
            <a:spAutoFit/>
          </a:bodyPr>
          <a:lstStyle/>
          <a:p>
            <a:pPr algn="just">
              <a:lnSpc>
                <a:spcPct val="127000"/>
              </a:lnSpc>
            </a:pPr>
            <a:r>
              <a:rPr lang="zh-CN" altLang="en-US" sz="12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mn-lt"/>
              </a:rPr>
              <a:t>1. 全班学生分为 4 个大组，每个大组各 2 个小组。老师可以为每组学生提供不少于 4 个作品供学生选择，学生也可以在此之外进行选择。2. 各组组长一定要让每个学生都有任务可做，比如准备资料、准备论证稿，每个学生都可以写，写完后一起组稿。3. 小组之间进行 PK，各组组长总结自己组主题的东西方设计的差异。</a:t>
            </a:r>
            <a:endParaRPr lang="zh-CN" altLang="en-US" sz="12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mn-lt"/>
            </a:endParaRPr>
          </a:p>
        </p:txBody>
      </p:sp>
      <p:sp>
        <p:nvSpPr>
          <p:cNvPr id="28" name="文本框 27"/>
          <p:cNvSpPr txBox="1"/>
          <p:nvPr/>
        </p:nvSpPr>
        <p:spPr>
          <a:xfrm>
            <a:off x="1567591" y="2234016"/>
            <a:ext cx="1097280" cy="368300"/>
          </a:xfrm>
          <a:prstGeom prst="rect">
            <a:avLst/>
          </a:prstGeom>
          <a:noFill/>
        </p:spPr>
        <p:txBody>
          <a:bodyPr wrap="none" rtlCol="0">
            <a:spAutoFit/>
          </a:bodyPr>
          <a:lstStyle/>
          <a:p>
            <a:pPr algn="just"/>
            <a:r>
              <a:rPr lang="zh-CN" altLang="en-US" b="1">
                <a:solidFill>
                  <a:srgbClr val="3872BA"/>
                </a:solidFill>
                <a:latin typeface="微软雅黑" panose="020B0503020204020204" charset="-122"/>
                <a:ea typeface="微软雅黑" panose="020B0503020204020204" charset="-122"/>
                <a:cs typeface="+mn-ea"/>
                <a:sym typeface="+mn-lt"/>
              </a:rPr>
              <a:t>活动目标</a:t>
            </a:r>
            <a:endParaRPr lang="zh-CN" altLang="en-US" b="1">
              <a:solidFill>
                <a:srgbClr val="3872BA"/>
              </a:solidFill>
              <a:latin typeface="微软雅黑" panose="020B0503020204020204" charset="-122"/>
              <a:ea typeface="微软雅黑" panose="020B0503020204020204" charset="-122"/>
              <a:cs typeface="+mn-ea"/>
              <a:sym typeface="+mn-lt"/>
            </a:endParaRPr>
          </a:p>
        </p:txBody>
      </p:sp>
      <p:sp>
        <p:nvSpPr>
          <p:cNvPr id="29" name="文本框 28"/>
          <p:cNvSpPr txBox="1"/>
          <p:nvPr/>
        </p:nvSpPr>
        <p:spPr>
          <a:xfrm>
            <a:off x="4207884" y="2234016"/>
            <a:ext cx="1097280" cy="368300"/>
          </a:xfrm>
          <a:prstGeom prst="rect">
            <a:avLst/>
          </a:prstGeom>
          <a:noFill/>
        </p:spPr>
        <p:txBody>
          <a:bodyPr wrap="none" rtlCol="0">
            <a:spAutoFit/>
          </a:bodyPr>
          <a:lstStyle/>
          <a:p>
            <a:pPr algn="just"/>
            <a:r>
              <a:rPr lang="zh-CN" altLang="en-US" b="1">
                <a:solidFill>
                  <a:srgbClr val="E8ACAB"/>
                </a:solidFill>
                <a:latin typeface="微软雅黑" panose="020B0503020204020204" charset="-122"/>
                <a:ea typeface="微软雅黑" panose="020B0503020204020204" charset="-122"/>
                <a:cs typeface="+mn-ea"/>
                <a:sym typeface="+mn-lt"/>
              </a:rPr>
              <a:t>活动描述</a:t>
            </a:r>
            <a:endParaRPr lang="zh-CN" altLang="en-US" b="1">
              <a:solidFill>
                <a:srgbClr val="E8ACAB"/>
              </a:solidFill>
              <a:latin typeface="微软雅黑" panose="020B0503020204020204" charset="-122"/>
              <a:ea typeface="微软雅黑" panose="020B0503020204020204" charset="-122"/>
              <a:cs typeface="+mn-ea"/>
              <a:sym typeface="+mn-lt"/>
            </a:endParaRPr>
          </a:p>
        </p:txBody>
      </p:sp>
      <p:sp>
        <p:nvSpPr>
          <p:cNvPr id="30" name="文本框 29"/>
          <p:cNvSpPr txBox="1"/>
          <p:nvPr/>
        </p:nvSpPr>
        <p:spPr>
          <a:xfrm>
            <a:off x="7143452" y="2234016"/>
            <a:ext cx="1097280" cy="368300"/>
          </a:xfrm>
          <a:prstGeom prst="rect">
            <a:avLst/>
          </a:prstGeom>
          <a:noFill/>
        </p:spPr>
        <p:txBody>
          <a:bodyPr wrap="none" rtlCol="0">
            <a:spAutoFit/>
          </a:bodyPr>
          <a:lstStyle/>
          <a:p>
            <a:pPr algn="just"/>
            <a:r>
              <a:rPr lang="zh-CN" altLang="en-US" b="1">
                <a:solidFill>
                  <a:srgbClr val="82CBE2"/>
                </a:solidFill>
                <a:latin typeface="微软雅黑" panose="020B0503020204020204" charset="-122"/>
                <a:ea typeface="微软雅黑" panose="020B0503020204020204" charset="-122"/>
                <a:cs typeface="+mn-ea"/>
                <a:sym typeface="+mn-lt"/>
              </a:rPr>
              <a:t>活动步骤</a:t>
            </a:r>
            <a:endParaRPr lang="zh-CN" altLang="en-US" b="1">
              <a:solidFill>
                <a:srgbClr val="82CBE2"/>
              </a:solidFill>
              <a:latin typeface="微软雅黑" panose="020B0503020204020204" charset="-122"/>
              <a:ea typeface="微软雅黑" panose="020B0503020204020204" charset="-122"/>
              <a:cs typeface="+mn-ea"/>
              <a:sym typeface="+mn-lt"/>
            </a:endParaRPr>
          </a:p>
        </p:txBody>
      </p:sp>
      <p:sp>
        <p:nvSpPr>
          <p:cNvPr id="31" name="文本框 30"/>
          <p:cNvSpPr txBox="1"/>
          <p:nvPr/>
        </p:nvSpPr>
        <p:spPr>
          <a:xfrm>
            <a:off x="9488471" y="2234016"/>
            <a:ext cx="1097280" cy="368300"/>
          </a:xfrm>
          <a:prstGeom prst="rect">
            <a:avLst/>
          </a:prstGeom>
          <a:noFill/>
        </p:spPr>
        <p:txBody>
          <a:bodyPr wrap="none" rtlCol="0">
            <a:spAutoFit/>
          </a:bodyPr>
          <a:lstStyle/>
          <a:p>
            <a:pPr algn="just"/>
            <a:r>
              <a:rPr lang="zh-CN" altLang="en-US" b="1">
                <a:solidFill>
                  <a:srgbClr val="F0CB75"/>
                </a:solidFill>
                <a:latin typeface="微软雅黑" panose="020B0503020204020204" charset="-122"/>
                <a:ea typeface="微软雅黑" panose="020B0503020204020204" charset="-122"/>
                <a:cs typeface="+mn-ea"/>
                <a:sym typeface="+mn-lt"/>
              </a:rPr>
              <a:t>活动要求</a:t>
            </a:r>
            <a:endParaRPr lang="zh-CN" altLang="en-US" b="1">
              <a:solidFill>
                <a:srgbClr val="F0CB75"/>
              </a:solidFill>
              <a:latin typeface="微软雅黑" panose="020B0503020204020204" charset="-122"/>
              <a:ea typeface="微软雅黑" panose="020B0503020204020204" charset="-122"/>
              <a:cs typeface="+mn-ea"/>
              <a:sym typeface="+mn-lt"/>
            </a:endParaRPr>
          </a:p>
        </p:txBody>
      </p:sp>
      <p:sp>
        <p:nvSpPr>
          <p:cNvPr id="2" name="TextBox 76"/>
          <p:cNvSpPr txBox="1"/>
          <p:nvPr/>
        </p:nvSpPr>
        <p:spPr>
          <a:xfrm>
            <a:off x="2100580" y="1000760"/>
            <a:ext cx="7320915"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中西文化设计 PK</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9300845" y="806450"/>
            <a:ext cx="2349500" cy="107632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单元综合实践活动方案</a:t>
            </a:r>
            <a:endParaRPr lang="zh-CN" altLang="en-US" sz="3200">
              <a:latin typeface="方正正粗黑简体" panose="02000000000000000000" charset="-122"/>
              <a:ea typeface="方正正粗黑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left)">
                                      <p:cBhvr>
                                        <p:cTn id="15" dur="500"/>
                                        <p:tgtEl>
                                          <p:spTgt spid="21"/>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left)">
                                      <p:cBhvr>
                                        <p:cTn id="19" dur="500"/>
                                        <p:tgtEl>
                                          <p:spTgt spid="2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left)">
                                      <p:cBhvr>
                                        <p:cTn id="23" dur="500"/>
                                        <p:tgtEl>
                                          <p:spTgt spid="23"/>
                                        </p:tgtEl>
                                      </p:cBhvr>
                                    </p:animEffect>
                                  </p:childTnLst>
                                </p:cTn>
                              </p:par>
                            </p:childTnLst>
                          </p:cTn>
                        </p:par>
                        <p:par>
                          <p:cTn id="24" fill="hold">
                            <p:stCondLst>
                              <p:cond delay="2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28"/>
                                        </p:tgtEl>
                                        <p:attrNameLst>
                                          <p:attrName>style.visibility</p:attrName>
                                        </p:attrNameLst>
                                      </p:cBhvr>
                                      <p:to>
                                        <p:strVal val="visible"/>
                                      </p:to>
                                    </p:set>
                                    <p:anim calcmode="lin" valueType="num">
                                      <p:cBhvr>
                                        <p:cTn id="27"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28"/>
                                        </p:tgtEl>
                                        <p:attrNameLst>
                                          <p:attrName>ppt_y</p:attrName>
                                        </p:attrNameLst>
                                      </p:cBhvr>
                                      <p:tavLst>
                                        <p:tav tm="0">
                                          <p:val>
                                            <p:strVal val="#ppt_y"/>
                                          </p:val>
                                        </p:tav>
                                        <p:tav tm="100000">
                                          <p:val>
                                            <p:strVal val="#ppt_y"/>
                                          </p:val>
                                        </p:tav>
                                      </p:tavLst>
                                    </p:anim>
                                    <p:anim calcmode="lin" valueType="num">
                                      <p:cBhvr>
                                        <p:cTn id="29"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28"/>
                                        </p:tgtEl>
                                      </p:cBhvr>
                                    </p:animEffect>
                                  </p:childTnLst>
                                </p:cTn>
                              </p:par>
                            </p:childTnLst>
                          </p:cTn>
                        </p:par>
                        <p:par>
                          <p:cTn id="32" fill="hold">
                            <p:stCondLst>
                              <p:cond delay="3150"/>
                            </p:stCondLst>
                            <p:childTnLst>
                              <p:par>
                                <p:cTn id="33" presetID="22" presetClass="entr" presetSubtype="1"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up)">
                                      <p:cBhvr>
                                        <p:cTn id="35" dur="500"/>
                                        <p:tgtEl>
                                          <p:spTgt spid="24"/>
                                        </p:tgtEl>
                                      </p:cBhvr>
                                    </p:animEffect>
                                  </p:childTnLst>
                                </p:cTn>
                              </p:par>
                            </p:childTnLst>
                          </p:cTn>
                        </p:par>
                        <p:par>
                          <p:cTn id="36" fill="hold">
                            <p:stCondLst>
                              <p:cond delay="365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29"/>
                                        </p:tgtEl>
                                        <p:attrNameLst>
                                          <p:attrName>style.visibility</p:attrName>
                                        </p:attrNameLst>
                                      </p:cBhvr>
                                      <p:to>
                                        <p:strVal val="visible"/>
                                      </p:to>
                                    </p:set>
                                    <p:anim calcmode="lin" valueType="num">
                                      <p:cBhvr>
                                        <p:cTn id="39"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29"/>
                                        </p:tgtEl>
                                        <p:attrNameLst>
                                          <p:attrName>ppt_y</p:attrName>
                                        </p:attrNameLst>
                                      </p:cBhvr>
                                      <p:tavLst>
                                        <p:tav tm="0">
                                          <p:val>
                                            <p:strVal val="#ppt_y"/>
                                          </p:val>
                                        </p:tav>
                                        <p:tav tm="100000">
                                          <p:val>
                                            <p:strVal val="#ppt_y"/>
                                          </p:val>
                                        </p:tav>
                                      </p:tavLst>
                                    </p:anim>
                                    <p:anim calcmode="lin" valueType="num">
                                      <p:cBhvr>
                                        <p:cTn id="41"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29"/>
                                        </p:tgtEl>
                                      </p:cBhvr>
                                    </p:animEffect>
                                  </p:childTnLst>
                                </p:cTn>
                              </p:par>
                            </p:childTnLst>
                          </p:cTn>
                        </p:par>
                        <p:par>
                          <p:cTn id="44" fill="hold">
                            <p:stCondLst>
                              <p:cond delay="4300"/>
                            </p:stCondLst>
                            <p:childTnLst>
                              <p:par>
                                <p:cTn id="45" presetID="22" presetClass="entr" presetSubtype="1"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up)">
                                      <p:cBhvr>
                                        <p:cTn id="47" dur="500"/>
                                        <p:tgtEl>
                                          <p:spTgt spid="25"/>
                                        </p:tgtEl>
                                      </p:cBhvr>
                                    </p:animEffect>
                                  </p:childTnLst>
                                </p:cTn>
                              </p:par>
                            </p:childTnLst>
                          </p:cTn>
                        </p:par>
                        <p:par>
                          <p:cTn id="48" fill="hold">
                            <p:stCondLst>
                              <p:cond delay="480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30"/>
                                        </p:tgtEl>
                                        <p:attrNameLst>
                                          <p:attrName>style.visibility</p:attrName>
                                        </p:attrNameLst>
                                      </p:cBhvr>
                                      <p:to>
                                        <p:strVal val="visible"/>
                                      </p:to>
                                    </p:set>
                                    <p:anim calcmode="lin" valueType="num">
                                      <p:cBhvr>
                                        <p:cTn id="51"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30"/>
                                        </p:tgtEl>
                                        <p:attrNameLst>
                                          <p:attrName>ppt_y</p:attrName>
                                        </p:attrNameLst>
                                      </p:cBhvr>
                                      <p:tavLst>
                                        <p:tav tm="0">
                                          <p:val>
                                            <p:strVal val="#ppt_y"/>
                                          </p:val>
                                        </p:tav>
                                        <p:tav tm="100000">
                                          <p:val>
                                            <p:strVal val="#ppt_y"/>
                                          </p:val>
                                        </p:tav>
                                      </p:tavLst>
                                    </p:anim>
                                    <p:anim calcmode="lin" valueType="num">
                                      <p:cBhvr>
                                        <p:cTn id="53"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30"/>
                                        </p:tgtEl>
                                      </p:cBhvr>
                                    </p:animEffect>
                                  </p:childTnLst>
                                </p:cTn>
                              </p:par>
                            </p:childTnLst>
                          </p:cTn>
                        </p:par>
                        <p:par>
                          <p:cTn id="56" fill="hold">
                            <p:stCondLst>
                              <p:cond delay="5449"/>
                            </p:stCondLst>
                            <p:childTnLst>
                              <p:par>
                                <p:cTn id="57" presetID="22" presetClass="entr" presetSubtype="1" fill="hold" grpId="0" nodeType="after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wipe(up)">
                                      <p:cBhvr>
                                        <p:cTn id="59" dur="500"/>
                                        <p:tgtEl>
                                          <p:spTgt spid="26"/>
                                        </p:tgtEl>
                                      </p:cBhvr>
                                    </p:animEffect>
                                  </p:childTnLst>
                                </p:cTn>
                              </p:par>
                            </p:childTnLst>
                          </p:cTn>
                        </p:par>
                        <p:par>
                          <p:cTn id="60" fill="hold">
                            <p:stCondLst>
                              <p:cond delay="5949"/>
                            </p:stCondLst>
                            <p:childTnLst>
                              <p:par>
                                <p:cTn id="61" presetID="41" presetClass="entr" presetSubtype="0" fill="hold" grpId="0" nodeType="afterEffect">
                                  <p:stCondLst>
                                    <p:cond delay="0"/>
                                  </p:stCondLst>
                                  <p:iterate type="lt">
                                    <p:tmPct val="10000"/>
                                  </p:iterate>
                                  <p:childTnLst>
                                    <p:set>
                                      <p:cBhvr>
                                        <p:cTn id="62" dur="1" fill="hold">
                                          <p:stCondLst>
                                            <p:cond delay="0"/>
                                          </p:stCondLst>
                                        </p:cTn>
                                        <p:tgtEl>
                                          <p:spTgt spid="31"/>
                                        </p:tgtEl>
                                        <p:attrNameLst>
                                          <p:attrName>style.visibility</p:attrName>
                                        </p:attrNameLst>
                                      </p:cBhvr>
                                      <p:to>
                                        <p:strVal val="visible"/>
                                      </p:to>
                                    </p:set>
                                    <p:anim calcmode="lin" valueType="num">
                                      <p:cBhvr>
                                        <p:cTn id="63"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31"/>
                                        </p:tgtEl>
                                        <p:attrNameLst>
                                          <p:attrName>ppt_y</p:attrName>
                                        </p:attrNameLst>
                                      </p:cBhvr>
                                      <p:tavLst>
                                        <p:tav tm="0">
                                          <p:val>
                                            <p:strVal val="#ppt_y"/>
                                          </p:val>
                                        </p:tav>
                                        <p:tav tm="100000">
                                          <p:val>
                                            <p:strVal val="#ppt_y"/>
                                          </p:val>
                                        </p:tav>
                                      </p:tavLst>
                                    </p:anim>
                                    <p:anim calcmode="lin" valueType="num">
                                      <p:cBhvr>
                                        <p:cTn id="65"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31"/>
                                        </p:tgtEl>
                                      </p:cBhvr>
                                    </p:animEffect>
                                  </p:childTnLst>
                                </p:cTn>
                              </p:par>
                            </p:childTnLst>
                          </p:cTn>
                        </p:par>
                        <p:par>
                          <p:cTn id="68" fill="hold">
                            <p:stCondLst>
                              <p:cond delay="6599"/>
                            </p:stCondLst>
                            <p:childTnLst>
                              <p:par>
                                <p:cTn id="69" presetID="22" presetClass="entr" presetSubtype="1" fill="hold" grpId="0" nodeType="after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wipe(up)">
                                      <p:cBhvr>
                                        <p:cTn id="71" dur="500"/>
                                        <p:tgtEl>
                                          <p:spTgt spid="27"/>
                                        </p:tgtEl>
                                      </p:cBhvr>
                                    </p:animEffect>
                                  </p:childTnLst>
                                </p:cTn>
                              </p:par>
                              <p:par>
                                <p:cTn id="72" presetID="12" presetClass="entr" presetSubtype="4" fill="hold" grpId="0" nodeType="withEffect">
                                  <p:stCondLst>
                                    <p:cond delay="0"/>
                                  </p:stCondLst>
                                  <p:childTnLst>
                                    <p:set>
                                      <p:cBhvr>
                                        <p:cTn id="73" dur="1" fill="hold">
                                          <p:stCondLst>
                                            <p:cond delay="0"/>
                                          </p:stCondLst>
                                        </p:cTn>
                                        <p:tgtEl>
                                          <p:spTgt spid="2"/>
                                        </p:tgtEl>
                                        <p:attrNameLst>
                                          <p:attrName>style.visibility</p:attrName>
                                        </p:attrNameLst>
                                      </p:cBhvr>
                                      <p:to>
                                        <p:strVal val="visible"/>
                                      </p:to>
                                    </p:set>
                                    <p:anim calcmode="lin" valueType="num">
                                      <p:cBhvr additive="base">
                                        <p:cTn id="74" dur="500"/>
                                        <p:tgtEl>
                                          <p:spTgt spid="2"/>
                                        </p:tgtEl>
                                        <p:attrNameLst>
                                          <p:attrName>ppt_y</p:attrName>
                                        </p:attrNameLst>
                                      </p:cBhvr>
                                      <p:tavLst>
                                        <p:tav tm="0">
                                          <p:val>
                                            <p:strVal val="#ppt_y+#ppt_h*1.125000"/>
                                          </p:val>
                                        </p:tav>
                                        <p:tav tm="100000">
                                          <p:val>
                                            <p:strVal val="#ppt_y"/>
                                          </p:val>
                                        </p:tav>
                                      </p:tavLst>
                                    </p:anim>
                                    <p:animEffect transition="in" filter="wipe(up)">
                                      <p:cBhvr>
                                        <p:cTn id="7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bldLvl="0" animBg="1"/>
      <p:bldP spid="22" grpId="0" bldLvl="0" animBg="1"/>
      <p:bldP spid="23" grpId="0" bldLvl="0" animBg="1"/>
      <p:bldP spid="24" grpId="0"/>
      <p:bldP spid="25" grpId="0"/>
      <p:bldP spid="26" grpId="0"/>
      <p:bldP spid="27" grpId="0"/>
      <p:bldP spid="28" grpId="0"/>
      <p:bldP spid="29" grpId="0"/>
      <p:bldP spid="30" grpId="0"/>
      <p:bldP spid="31" grpId="0"/>
      <p:bldP spid="2" grpId="0" bldLvl="0" animBg="1"/>
      <p:bldP spid="2" grpId="1"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31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4" name="文本框 3"/>
          <p:cNvSpPr txBox="1"/>
          <p:nvPr/>
        </p:nvSpPr>
        <p:spPr>
          <a:xfrm>
            <a:off x="4247515" y="221615"/>
            <a:ext cx="6880860" cy="922020"/>
          </a:xfrm>
          <a:prstGeom prst="rect">
            <a:avLst/>
          </a:prstGeom>
          <a:noFill/>
        </p:spPr>
        <p:txBody>
          <a:bodyPr wrap="square" rtlCol="0" anchor="t">
            <a:spAutoFit/>
          </a:bodyPr>
          <a:p>
            <a:pPr indent="457200" algn="l"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rPr>
              <a:t>活动评价</a:t>
            </a:r>
            <a:endParaRPr lang="zh-CN" altLang="en-US">
              <a:latin typeface="微软雅黑" panose="020B0503020204020204" charset="-122"/>
              <a:ea typeface="微软雅黑" panose="020B0503020204020204" charset="-122"/>
            </a:endParaRPr>
          </a:p>
          <a:p>
            <a:pPr indent="457200" algn="l"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rPr>
              <a:t>根据下面的综合实践活动评价表开展评价活动。</a:t>
            </a:r>
            <a:endParaRPr lang="zh-CN" altLang="en-US">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4525645" y="1211580"/>
            <a:ext cx="6015990" cy="46856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up)">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42" name="Rectangle 41"/>
          <p:cNvSpPr/>
          <p:nvPr/>
        </p:nvSpPr>
        <p:spPr>
          <a:xfrm>
            <a:off x="711200" y="5209540"/>
            <a:ext cx="10452100" cy="1185545"/>
          </a:xfrm>
          <a:prstGeom prst="rect">
            <a:avLst/>
          </a:prstGeom>
        </p:spPr>
        <p:txBody>
          <a:bodyPr wrap="square" lIns="121920" rIns="121920" bIns="60960">
            <a:spAutoFit/>
          </a:bodyPr>
          <a:lstStyle/>
          <a:p>
            <a:pPr algn="l" defTabSz="412750" hangingPunct="0">
              <a:lnSpc>
                <a:spcPct val="130000"/>
              </a:lnSpc>
              <a:spcBef>
                <a:spcPts val="0"/>
              </a:spcBef>
              <a:spcAft>
                <a:spcPts val="0"/>
              </a:spcAft>
              <a:defRPr sz="2000" b="0">
                <a:solidFill>
                  <a:srgbClr val="1C1F25"/>
                </a:solidFill>
                <a:latin typeface="Roboto Bold"/>
                <a:ea typeface="Roboto Bold"/>
                <a:cs typeface="Roboto Bold"/>
                <a:sym typeface="Roboto Bold"/>
              </a:defRPr>
            </a:pPr>
            <a:r>
              <a:rPr lang="en-US" sz="1800" dirty="0">
                <a:latin typeface="微软雅黑" panose="020B0503020204020204" charset="-122"/>
                <a:ea typeface="微软雅黑" panose="020B0503020204020204" charset="-122"/>
                <a:sym typeface="华文细黑" panose="02010600040101010101" charset="-122"/>
              </a:rPr>
              <a:t>造型即创造形体。造型艺术是通过一定的物质材料（如绘画用颜料、墨、纸等，工艺用木、石、泥等）和手段塑造静态空间视觉形象，来反映社会生活与表现艺术家的思想情感。它是一种再现空间艺术，也是一种静态视觉艺术。</a:t>
            </a:r>
            <a:endParaRPr lang="en-US" sz="1800" dirty="0">
              <a:latin typeface="微软雅黑" panose="020B0503020204020204" charset="-122"/>
              <a:ea typeface="微软雅黑" panose="020B0503020204020204" charset="-122"/>
              <a:sym typeface="华文细黑" panose="02010600040101010101" charset="-122"/>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单元提要</a:t>
            </a:r>
            <a:endPar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endParaRPr>
          </a:p>
        </p:txBody>
      </p:sp>
    </p:spTree>
  </p:cSld>
  <p:clrMapOvr>
    <a:masterClrMapping/>
  </p:clrMapOvr>
  <p:transition spd="slow" advTm="3000">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229" y="5982129"/>
            <a:ext cx="12192000" cy="1787302"/>
          </a:xfrm>
          <a:prstGeom prst="rect">
            <a:avLst/>
          </a:prstGeom>
          <a:noFill/>
        </p:spPr>
      </p:pic>
      <p:sp>
        <p:nvSpPr>
          <p:cNvPr id="21" name="TextBox 76"/>
          <p:cNvSpPr txBox="1"/>
          <p:nvPr/>
        </p:nvSpPr>
        <p:spPr>
          <a:xfrm>
            <a:off x="4815647" y="456725"/>
            <a:ext cx="5451229" cy="583565"/>
          </a:xfrm>
          <a:prstGeom prst="rect">
            <a:avLst/>
          </a:prstGeom>
          <a:noFill/>
          <a:effectLst/>
        </p:spPr>
        <p:txBody>
          <a:bodyPr wrap="square" rtlCol="0">
            <a:spAutoFit/>
          </a:bodyPr>
          <a:p>
            <a:pPr algn="ctr">
              <a:buClrTx/>
              <a:buSzTx/>
              <a:buFontTx/>
            </a:pPr>
            <a:r>
              <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第 </a:t>
            </a:r>
            <a:r>
              <a:rPr lang="en-US" altLang="zh-CN"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25</a:t>
            </a:r>
            <a:r>
              <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 课　　绘画和书法审美</a:t>
            </a:r>
            <a:endPar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endParaRPr>
          </a:p>
        </p:txBody>
      </p:sp>
      <p:sp>
        <p:nvSpPr>
          <p:cNvPr id="4" name="矩形 3"/>
          <p:cNvSpPr/>
          <p:nvPr>
            <p:custDataLst>
              <p:tags r:id="rId3"/>
            </p:custDataLst>
          </p:nvPr>
        </p:nvSpPr>
        <p:spPr>
          <a:xfrm>
            <a:off x="4210050" y="2139950"/>
            <a:ext cx="2985135" cy="398780"/>
          </a:xfrm>
          <a:prstGeom prst="rect">
            <a:avLst/>
          </a:prstGeom>
        </p:spPr>
        <p:txBody>
          <a:bodyPr wrap="square">
            <a:spAutoFit/>
          </a:bodyPr>
          <a:p>
            <a:pPr algn="l"/>
            <a:r>
              <a:rPr lang="zh-CN" altLang="en-US" sz="2000" dirty="0">
                <a:latin typeface="微软雅黑" panose="020B0503020204020204" charset="-122"/>
                <a:ea typeface="微软雅黑" panose="020B0503020204020204" charset="-122"/>
                <a:cs typeface="+mn-ea"/>
              </a:rPr>
              <a:t>学习目标</a:t>
            </a:r>
            <a:endParaRPr lang="zh-CN" altLang="en-US" sz="2000" dirty="0">
              <a:latin typeface="微软雅黑" panose="020B0503020204020204" charset="-122"/>
              <a:ea typeface="微软雅黑" panose="020B0503020204020204" charset="-122"/>
              <a:cs typeface="+mn-ea"/>
            </a:endParaRPr>
          </a:p>
        </p:txBody>
      </p:sp>
      <p:grpSp>
        <p:nvGrpSpPr>
          <p:cNvPr id="48" name="组合 47"/>
          <p:cNvGrpSpPr/>
          <p:nvPr>
            <p:custDataLst>
              <p:tags r:id="rId4"/>
            </p:custDataLst>
          </p:nvPr>
        </p:nvGrpSpPr>
        <p:grpSpPr>
          <a:xfrm>
            <a:off x="4346095" y="2788691"/>
            <a:ext cx="1228997" cy="1304543"/>
            <a:chOff x="748600" y="1708351"/>
            <a:chExt cx="1083469" cy="1083470"/>
          </a:xfrm>
        </p:grpSpPr>
        <p:sp>
          <p:nvSpPr>
            <p:cNvPr id="5" name="任意多边形 4"/>
            <p:cNvSpPr/>
            <p:nvPr>
              <p:custDataLst>
                <p:tags r:id="rId5"/>
              </p:custDataLst>
            </p:nvPr>
          </p:nvSpPr>
          <p:spPr>
            <a:xfrm>
              <a:off x="748600" y="1825304"/>
              <a:ext cx="1005238" cy="966517"/>
            </a:xfrm>
            <a:custGeom>
              <a:avLst/>
              <a:gdLst>
                <a:gd name="connsiteX0" fmla="*/ 157228 w 1005238"/>
                <a:gd name="connsiteY0" fmla="*/ 0 h 966517"/>
                <a:gd name="connsiteX1" fmla="*/ 204730 w 1005238"/>
                <a:gd name="connsiteY1" fmla="*/ 42990 h 966517"/>
                <a:gd name="connsiteX2" fmla="*/ 151324 w 1005238"/>
                <a:gd name="connsiteY2" fmla="*/ 107719 h 966517"/>
                <a:gd name="connsiteX3" fmla="*/ 64294 w 1005238"/>
                <a:gd name="connsiteY3" fmla="*/ 392634 h 966517"/>
                <a:gd name="connsiteX4" fmla="*/ 573881 w 1005238"/>
                <a:gd name="connsiteY4" fmla="*/ 902221 h 966517"/>
                <a:gd name="connsiteX5" fmla="*/ 934214 w 1005238"/>
                <a:gd name="connsiteY5" fmla="*/ 752967 h 966517"/>
                <a:gd name="connsiteX6" fmla="*/ 957734 w 1005238"/>
                <a:gd name="connsiteY6" fmla="*/ 724460 h 966517"/>
                <a:gd name="connsiteX7" fmla="*/ 1005238 w 1005238"/>
                <a:gd name="connsiteY7" fmla="*/ 767451 h 966517"/>
                <a:gd name="connsiteX8" fmla="*/ 979678 w 1005238"/>
                <a:gd name="connsiteY8" fmla="*/ 798431 h 966517"/>
                <a:gd name="connsiteX9" fmla="*/ 573882 w 1005238"/>
                <a:gd name="connsiteY9" fmla="*/ 966517 h 966517"/>
                <a:gd name="connsiteX10" fmla="*/ 0 w 1005238"/>
                <a:gd name="connsiteY10" fmla="*/ 392635 h 966517"/>
                <a:gd name="connsiteX11" fmla="*/ 98010 w 1005238"/>
                <a:gd name="connsiteY11" fmla="*/ 71772 h 9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238" h="966517">
                  <a:moveTo>
                    <a:pt x="157228" y="0"/>
                  </a:moveTo>
                  <a:lnTo>
                    <a:pt x="204730" y="42990"/>
                  </a:lnTo>
                  <a:lnTo>
                    <a:pt x="151324" y="107719"/>
                  </a:lnTo>
                  <a:cubicBezTo>
                    <a:pt x="96378" y="189050"/>
                    <a:pt x="64294" y="287095"/>
                    <a:pt x="64294" y="392634"/>
                  </a:cubicBezTo>
                  <a:cubicBezTo>
                    <a:pt x="64294" y="674071"/>
                    <a:pt x="292444" y="902221"/>
                    <a:pt x="573881" y="902221"/>
                  </a:cubicBezTo>
                  <a:cubicBezTo>
                    <a:pt x="714600" y="902221"/>
                    <a:pt x="841996" y="845184"/>
                    <a:pt x="934214" y="752967"/>
                  </a:cubicBezTo>
                  <a:lnTo>
                    <a:pt x="957734" y="724460"/>
                  </a:lnTo>
                  <a:lnTo>
                    <a:pt x="1005238" y="767451"/>
                  </a:lnTo>
                  <a:lnTo>
                    <a:pt x="979678" y="798431"/>
                  </a:lnTo>
                  <a:cubicBezTo>
                    <a:pt x="875826" y="902283"/>
                    <a:pt x="732355" y="966517"/>
                    <a:pt x="573882" y="966517"/>
                  </a:cubicBezTo>
                  <a:cubicBezTo>
                    <a:pt x="256936" y="966517"/>
                    <a:pt x="0" y="709581"/>
                    <a:pt x="0" y="392635"/>
                  </a:cubicBezTo>
                  <a:cubicBezTo>
                    <a:pt x="0" y="273780"/>
                    <a:pt x="36132" y="163365"/>
                    <a:pt x="98010" y="71772"/>
                  </a:cubicBezTo>
                  <a:close/>
                </a:path>
              </a:pathLst>
            </a:custGeom>
            <a:solidFill>
              <a:srgbClr val="FFCA08"/>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endParaRPr>
            </a:p>
          </p:txBody>
        </p:sp>
        <p:sp>
          <p:nvSpPr>
            <p:cNvPr id="6" name="椭圆 5"/>
            <p:cNvSpPr/>
            <p:nvPr>
              <p:custDataLst>
                <p:tags r:id="rId6"/>
              </p:custDataLst>
            </p:nvPr>
          </p:nvSpPr>
          <p:spPr>
            <a:xfrm>
              <a:off x="812895" y="1708351"/>
              <a:ext cx="1019174" cy="1019174"/>
            </a:xfrm>
            <a:prstGeom prst="ellipse">
              <a:avLst/>
            </a:prstGeom>
            <a:solidFill>
              <a:srgbClr val="FFCA08">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FFCA08">
                      <a:lumMod val="50000"/>
                    </a:srgbClr>
                  </a:solidFill>
                  <a:latin typeface="Calibri Light" panose="020F0302020204030204" charset="0"/>
                  <a:ea typeface="+mn-ea"/>
                  <a:cs typeface="+mn-ea"/>
                </a:rPr>
                <a:t>ONE</a:t>
              </a:r>
              <a:endParaRPr lang="en-US" altLang="zh-CN" smtClean="0">
                <a:solidFill>
                  <a:srgbClr val="FFCA08">
                    <a:lumMod val="50000"/>
                  </a:srgbClr>
                </a:solidFill>
                <a:latin typeface="Calibri Light" panose="020F0302020204030204" charset="0"/>
                <a:ea typeface="+mn-ea"/>
                <a:cs typeface="+mn-ea"/>
              </a:endParaRPr>
            </a:p>
          </p:txBody>
        </p:sp>
      </p:grpSp>
      <p:sp>
        <p:nvSpPr>
          <p:cNvPr id="10" name="矩形 9"/>
          <p:cNvSpPr/>
          <p:nvPr>
            <p:custDataLst>
              <p:tags r:id="rId7"/>
            </p:custDataLst>
          </p:nvPr>
        </p:nvSpPr>
        <p:spPr>
          <a:xfrm>
            <a:off x="4114165" y="4156710"/>
            <a:ext cx="2036445" cy="1271270"/>
          </a:xfrm>
          <a:prstGeom prst="rect">
            <a:avLst/>
          </a:prstGeom>
        </p:spPr>
        <p:txBody>
          <a:bodyPr wrap="square" anchor="t" anchorCtr="0">
            <a:spAutoFit/>
          </a:bodyPr>
          <a:p>
            <a:pPr algn="just">
              <a:lnSpc>
                <a:spcPct val="120000"/>
              </a:lnSpc>
              <a:spcBef>
                <a:spcPts val="0"/>
              </a:spcBef>
              <a:spcAft>
                <a:spcPts val="0"/>
              </a:spcAft>
            </a:pPr>
            <a:r>
              <a:rPr lang="zh-CN" altLang="en-US" sz="1600" dirty="0">
                <a:latin typeface="微软雅黑" panose="020B0503020204020204" charset="-122"/>
                <a:ea typeface="微软雅黑" panose="020B0503020204020204" charset="-122"/>
                <a:cs typeface="微软雅黑" panose="020B0503020204020204" charset="-122"/>
              </a:rPr>
              <a:t>1. 从主观直接的感受出发，理解绘画和书法的艺术形式与审美特色。</a:t>
            </a:r>
            <a:endParaRPr lang="zh-CN" altLang="en-US" sz="1600" dirty="0">
              <a:latin typeface="微软雅黑" panose="020B0503020204020204" charset="-122"/>
              <a:ea typeface="微软雅黑" panose="020B0503020204020204" charset="-122"/>
              <a:cs typeface="微软雅黑" panose="020B0503020204020204" charset="-122"/>
            </a:endParaRPr>
          </a:p>
        </p:txBody>
      </p:sp>
      <p:grpSp>
        <p:nvGrpSpPr>
          <p:cNvPr id="49" name="组合 48"/>
          <p:cNvGrpSpPr/>
          <p:nvPr>
            <p:custDataLst>
              <p:tags r:id="rId8"/>
            </p:custDataLst>
          </p:nvPr>
        </p:nvGrpSpPr>
        <p:grpSpPr>
          <a:xfrm>
            <a:off x="7310883" y="2788691"/>
            <a:ext cx="1228997" cy="1304543"/>
            <a:chOff x="3362322" y="1833156"/>
            <a:chExt cx="1083469" cy="1083470"/>
          </a:xfrm>
        </p:grpSpPr>
        <p:sp>
          <p:nvSpPr>
            <p:cNvPr id="7" name="任意多边形 6"/>
            <p:cNvSpPr/>
            <p:nvPr>
              <p:custDataLst>
                <p:tags r:id="rId9"/>
              </p:custDataLst>
            </p:nvPr>
          </p:nvSpPr>
          <p:spPr>
            <a:xfrm>
              <a:off x="3362322" y="1950109"/>
              <a:ext cx="1005238" cy="966517"/>
            </a:xfrm>
            <a:custGeom>
              <a:avLst/>
              <a:gdLst>
                <a:gd name="connsiteX0" fmla="*/ 157228 w 1005238"/>
                <a:gd name="connsiteY0" fmla="*/ 0 h 966517"/>
                <a:gd name="connsiteX1" fmla="*/ 204730 w 1005238"/>
                <a:gd name="connsiteY1" fmla="*/ 42990 h 966517"/>
                <a:gd name="connsiteX2" fmla="*/ 151324 w 1005238"/>
                <a:gd name="connsiteY2" fmla="*/ 107719 h 966517"/>
                <a:gd name="connsiteX3" fmla="*/ 64294 w 1005238"/>
                <a:gd name="connsiteY3" fmla="*/ 392634 h 966517"/>
                <a:gd name="connsiteX4" fmla="*/ 573881 w 1005238"/>
                <a:gd name="connsiteY4" fmla="*/ 902221 h 966517"/>
                <a:gd name="connsiteX5" fmla="*/ 934214 w 1005238"/>
                <a:gd name="connsiteY5" fmla="*/ 752967 h 966517"/>
                <a:gd name="connsiteX6" fmla="*/ 957734 w 1005238"/>
                <a:gd name="connsiteY6" fmla="*/ 724460 h 966517"/>
                <a:gd name="connsiteX7" fmla="*/ 1005238 w 1005238"/>
                <a:gd name="connsiteY7" fmla="*/ 767451 h 966517"/>
                <a:gd name="connsiteX8" fmla="*/ 979678 w 1005238"/>
                <a:gd name="connsiteY8" fmla="*/ 798431 h 966517"/>
                <a:gd name="connsiteX9" fmla="*/ 573882 w 1005238"/>
                <a:gd name="connsiteY9" fmla="*/ 966517 h 966517"/>
                <a:gd name="connsiteX10" fmla="*/ 0 w 1005238"/>
                <a:gd name="connsiteY10" fmla="*/ 392635 h 966517"/>
                <a:gd name="connsiteX11" fmla="*/ 98010 w 1005238"/>
                <a:gd name="connsiteY11" fmla="*/ 71772 h 9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238" h="966517">
                  <a:moveTo>
                    <a:pt x="157228" y="0"/>
                  </a:moveTo>
                  <a:lnTo>
                    <a:pt x="204730" y="42990"/>
                  </a:lnTo>
                  <a:lnTo>
                    <a:pt x="151324" y="107719"/>
                  </a:lnTo>
                  <a:cubicBezTo>
                    <a:pt x="96378" y="189050"/>
                    <a:pt x="64294" y="287095"/>
                    <a:pt x="64294" y="392634"/>
                  </a:cubicBezTo>
                  <a:cubicBezTo>
                    <a:pt x="64294" y="674071"/>
                    <a:pt x="292444" y="902221"/>
                    <a:pt x="573881" y="902221"/>
                  </a:cubicBezTo>
                  <a:cubicBezTo>
                    <a:pt x="714600" y="902221"/>
                    <a:pt x="841996" y="845184"/>
                    <a:pt x="934214" y="752967"/>
                  </a:cubicBezTo>
                  <a:lnTo>
                    <a:pt x="957734" y="724460"/>
                  </a:lnTo>
                  <a:lnTo>
                    <a:pt x="1005238" y="767451"/>
                  </a:lnTo>
                  <a:lnTo>
                    <a:pt x="979678" y="798431"/>
                  </a:lnTo>
                  <a:cubicBezTo>
                    <a:pt x="875826" y="902283"/>
                    <a:pt x="732355" y="966517"/>
                    <a:pt x="573882" y="966517"/>
                  </a:cubicBezTo>
                  <a:cubicBezTo>
                    <a:pt x="256936" y="966517"/>
                    <a:pt x="0" y="709581"/>
                    <a:pt x="0" y="392635"/>
                  </a:cubicBezTo>
                  <a:cubicBezTo>
                    <a:pt x="0" y="273780"/>
                    <a:pt x="36132" y="163365"/>
                    <a:pt x="98010" y="71772"/>
                  </a:cubicBezTo>
                  <a:close/>
                </a:path>
              </a:pathLst>
            </a:custGeom>
            <a:solidFill>
              <a:srgbClr val="F8931D"/>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endParaRPr>
            </a:p>
          </p:txBody>
        </p:sp>
        <p:sp>
          <p:nvSpPr>
            <p:cNvPr id="22" name="椭圆 21"/>
            <p:cNvSpPr/>
            <p:nvPr>
              <p:custDataLst>
                <p:tags r:id="rId10"/>
              </p:custDataLst>
            </p:nvPr>
          </p:nvSpPr>
          <p:spPr>
            <a:xfrm>
              <a:off x="3426617" y="1833156"/>
              <a:ext cx="1019174" cy="1019174"/>
            </a:xfrm>
            <a:prstGeom prst="ellipse">
              <a:avLst/>
            </a:prstGeom>
            <a:solidFill>
              <a:srgbClr val="F8931D">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F8931D">
                      <a:lumMod val="50000"/>
                    </a:srgbClr>
                  </a:solidFill>
                  <a:latin typeface="Calibri Light" panose="020F0302020204030204" charset="0"/>
                  <a:ea typeface="+mn-ea"/>
                  <a:cs typeface="+mn-ea"/>
                </a:rPr>
                <a:t>TWO</a:t>
              </a:r>
              <a:endParaRPr lang="en-US" altLang="zh-CN" smtClean="0">
                <a:solidFill>
                  <a:srgbClr val="F8931D">
                    <a:lumMod val="50000"/>
                  </a:srgbClr>
                </a:solidFill>
                <a:latin typeface="Calibri Light" panose="020F0302020204030204" charset="0"/>
                <a:ea typeface="+mn-ea"/>
                <a:cs typeface="+mn-ea"/>
              </a:endParaRPr>
            </a:p>
          </p:txBody>
        </p:sp>
      </p:grpSp>
      <p:sp>
        <p:nvSpPr>
          <p:cNvPr id="20" name="矩形 19"/>
          <p:cNvSpPr/>
          <p:nvPr>
            <p:custDataLst>
              <p:tags r:id="rId11"/>
            </p:custDataLst>
          </p:nvPr>
        </p:nvSpPr>
        <p:spPr>
          <a:xfrm>
            <a:off x="7195185" y="4156710"/>
            <a:ext cx="2236470" cy="1271270"/>
          </a:xfrm>
          <a:prstGeom prst="rect">
            <a:avLst/>
          </a:prstGeom>
        </p:spPr>
        <p:txBody>
          <a:bodyPr wrap="square" anchor="t" anchorCtr="0">
            <a:spAutoFit/>
          </a:bodyPr>
          <a:p>
            <a:pPr algn="just">
              <a:lnSpc>
                <a:spcPct val="120000"/>
              </a:lnSpc>
              <a:spcBef>
                <a:spcPts val="0"/>
              </a:spcBef>
              <a:spcAft>
                <a:spcPts val="0"/>
              </a:spcAft>
              <a:buClrTx/>
              <a:buSzTx/>
              <a:buFontTx/>
            </a:pPr>
            <a:r>
              <a:rPr lang="zh-CN" altLang="en-US" sz="1600" dirty="0">
                <a:latin typeface="微软雅黑" panose="020B0503020204020204" charset="-122"/>
                <a:ea typeface="微软雅黑" panose="020B0503020204020204" charset="-122"/>
                <a:cs typeface="微软雅黑" panose="020B0503020204020204" charset="-122"/>
              </a:rPr>
              <a:t>2. 掌握欣赏绘画和书法的审美方法，形成综合审美感知体验，促进审美活动的个性化。</a:t>
            </a:r>
            <a:endParaRPr lang="zh-CN" altLang="en-US" sz="1600" dirty="0">
              <a:latin typeface="微软雅黑" panose="020B0503020204020204" charset="-122"/>
              <a:ea typeface="微软雅黑" panose="020B0503020204020204" charset="-122"/>
              <a:cs typeface="微软雅黑" panose="020B0503020204020204" charset="-122"/>
            </a:endParaRPr>
          </a:p>
        </p:txBody>
      </p:sp>
      <p:grpSp>
        <p:nvGrpSpPr>
          <p:cNvPr id="45" name="组合 44"/>
          <p:cNvGrpSpPr/>
          <p:nvPr>
            <p:custDataLst>
              <p:tags r:id="rId12"/>
            </p:custDataLst>
          </p:nvPr>
        </p:nvGrpSpPr>
        <p:grpSpPr>
          <a:xfrm>
            <a:off x="10275672" y="2788691"/>
            <a:ext cx="1228997" cy="1304543"/>
            <a:chOff x="5976044" y="1708351"/>
            <a:chExt cx="1083469" cy="1083470"/>
          </a:xfrm>
        </p:grpSpPr>
        <p:sp>
          <p:nvSpPr>
            <p:cNvPr id="36" name="任意多边形 35"/>
            <p:cNvSpPr/>
            <p:nvPr>
              <p:custDataLst>
                <p:tags r:id="rId13"/>
              </p:custDataLst>
            </p:nvPr>
          </p:nvSpPr>
          <p:spPr>
            <a:xfrm>
              <a:off x="5976044" y="1825304"/>
              <a:ext cx="1005238" cy="966517"/>
            </a:xfrm>
            <a:custGeom>
              <a:avLst/>
              <a:gdLst>
                <a:gd name="connsiteX0" fmla="*/ 157228 w 1005238"/>
                <a:gd name="connsiteY0" fmla="*/ 0 h 966517"/>
                <a:gd name="connsiteX1" fmla="*/ 204730 w 1005238"/>
                <a:gd name="connsiteY1" fmla="*/ 42990 h 966517"/>
                <a:gd name="connsiteX2" fmla="*/ 151324 w 1005238"/>
                <a:gd name="connsiteY2" fmla="*/ 107719 h 966517"/>
                <a:gd name="connsiteX3" fmla="*/ 64294 w 1005238"/>
                <a:gd name="connsiteY3" fmla="*/ 392634 h 966517"/>
                <a:gd name="connsiteX4" fmla="*/ 573881 w 1005238"/>
                <a:gd name="connsiteY4" fmla="*/ 902221 h 966517"/>
                <a:gd name="connsiteX5" fmla="*/ 934214 w 1005238"/>
                <a:gd name="connsiteY5" fmla="*/ 752967 h 966517"/>
                <a:gd name="connsiteX6" fmla="*/ 957734 w 1005238"/>
                <a:gd name="connsiteY6" fmla="*/ 724460 h 966517"/>
                <a:gd name="connsiteX7" fmla="*/ 1005238 w 1005238"/>
                <a:gd name="connsiteY7" fmla="*/ 767451 h 966517"/>
                <a:gd name="connsiteX8" fmla="*/ 979678 w 1005238"/>
                <a:gd name="connsiteY8" fmla="*/ 798431 h 966517"/>
                <a:gd name="connsiteX9" fmla="*/ 573882 w 1005238"/>
                <a:gd name="connsiteY9" fmla="*/ 966517 h 966517"/>
                <a:gd name="connsiteX10" fmla="*/ 0 w 1005238"/>
                <a:gd name="connsiteY10" fmla="*/ 392635 h 966517"/>
                <a:gd name="connsiteX11" fmla="*/ 98010 w 1005238"/>
                <a:gd name="connsiteY11" fmla="*/ 71772 h 9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238" h="966517">
                  <a:moveTo>
                    <a:pt x="157228" y="0"/>
                  </a:moveTo>
                  <a:lnTo>
                    <a:pt x="204730" y="42990"/>
                  </a:lnTo>
                  <a:lnTo>
                    <a:pt x="151324" y="107719"/>
                  </a:lnTo>
                  <a:cubicBezTo>
                    <a:pt x="96378" y="189050"/>
                    <a:pt x="64294" y="287095"/>
                    <a:pt x="64294" y="392634"/>
                  </a:cubicBezTo>
                  <a:cubicBezTo>
                    <a:pt x="64294" y="674071"/>
                    <a:pt x="292444" y="902221"/>
                    <a:pt x="573881" y="902221"/>
                  </a:cubicBezTo>
                  <a:cubicBezTo>
                    <a:pt x="714600" y="902221"/>
                    <a:pt x="841996" y="845184"/>
                    <a:pt x="934214" y="752967"/>
                  </a:cubicBezTo>
                  <a:lnTo>
                    <a:pt x="957734" y="724460"/>
                  </a:lnTo>
                  <a:lnTo>
                    <a:pt x="1005238" y="767451"/>
                  </a:lnTo>
                  <a:lnTo>
                    <a:pt x="979678" y="798431"/>
                  </a:lnTo>
                  <a:cubicBezTo>
                    <a:pt x="875826" y="902283"/>
                    <a:pt x="732355" y="966517"/>
                    <a:pt x="573882" y="966517"/>
                  </a:cubicBezTo>
                  <a:cubicBezTo>
                    <a:pt x="256936" y="966517"/>
                    <a:pt x="0" y="709581"/>
                    <a:pt x="0" y="392635"/>
                  </a:cubicBezTo>
                  <a:cubicBezTo>
                    <a:pt x="0" y="273780"/>
                    <a:pt x="36132" y="163365"/>
                    <a:pt x="98010" y="71772"/>
                  </a:cubicBezTo>
                  <a:close/>
                </a:path>
              </a:pathLst>
            </a:custGeom>
            <a:solidFill>
              <a:srgbClr val="C74227"/>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endParaRPr>
            </a:p>
          </p:txBody>
        </p:sp>
        <p:sp>
          <p:nvSpPr>
            <p:cNvPr id="37" name="椭圆 36"/>
            <p:cNvSpPr/>
            <p:nvPr>
              <p:custDataLst>
                <p:tags r:id="rId14"/>
              </p:custDataLst>
            </p:nvPr>
          </p:nvSpPr>
          <p:spPr>
            <a:xfrm>
              <a:off x="6040339" y="1708351"/>
              <a:ext cx="1019174" cy="1019174"/>
            </a:xfrm>
            <a:prstGeom prst="ellipse">
              <a:avLst/>
            </a:prstGeom>
            <a:solidFill>
              <a:srgbClr val="C74227">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C74227">
                      <a:lumMod val="50000"/>
                    </a:srgbClr>
                  </a:solidFill>
                  <a:latin typeface="Calibri Light" panose="020F0302020204030204" charset="0"/>
                  <a:ea typeface="+mn-ea"/>
                  <a:cs typeface="+mn-ea"/>
                </a:rPr>
                <a:t>THREE</a:t>
              </a:r>
              <a:endParaRPr lang="en-US" altLang="zh-CN" smtClean="0">
                <a:solidFill>
                  <a:srgbClr val="C74227">
                    <a:lumMod val="50000"/>
                  </a:srgbClr>
                </a:solidFill>
                <a:latin typeface="Calibri Light" panose="020F0302020204030204" charset="0"/>
                <a:ea typeface="+mn-ea"/>
                <a:cs typeface="+mn-ea"/>
              </a:endParaRPr>
            </a:p>
          </p:txBody>
        </p:sp>
      </p:grpSp>
      <p:sp>
        <p:nvSpPr>
          <p:cNvPr id="35" name="矩形 34"/>
          <p:cNvSpPr/>
          <p:nvPr>
            <p:custDataLst>
              <p:tags r:id="rId15"/>
            </p:custDataLst>
          </p:nvPr>
        </p:nvSpPr>
        <p:spPr>
          <a:xfrm>
            <a:off x="9777730" y="4156710"/>
            <a:ext cx="2136140" cy="1861185"/>
          </a:xfrm>
          <a:prstGeom prst="rect">
            <a:avLst/>
          </a:prstGeom>
        </p:spPr>
        <p:txBody>
          <a:bodyPr wrap="square" anchor="t" anchorCtr="0">
            <a:spAutoFit/>
          </a:bodyPr>
          <a:p>
            <a:pPr algn="just">
              <a:lnSpc>
                <a:spcPct val="120000"/>
              </a:lnSpc>
            </a:pPr>
            <a:r>
              <a:rPr lang="zh-CN" altLang="en-US" sz="1600" dirty="0">
                <a:latin typeface="微软雅黑" panose="020B0503020204020204" charset="-122"/>
                <a:ea typeface="微软雅黑" panose="020B0503020204020204" charset="-122"/>
                <a:cs typeface="微软雅黑" panose="020B0503020204020204" charset="-122"/>
              </a:rPr>
              <a:t>3. 开展审美实践活动，在对绘画和书法的欣赏评述中，感受画家热爱自然热爱生活的情感，表述审美对象的美学意义。</a:t>
            </a:r>
            <a:endParaRPr lang="zh-CN" altLang="en-US" sz="16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81660" y="1459865"/>
            <a:ext cx="11000740" cy="528066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绘画和书法</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996950" y="1889125"/>
            <a:ext cx="5116195" cy="424624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微软雅黑" panose="020B0503020204020204" charset="-122"/>
                <a:ea typeface="微软雅黑" panose="020B0503020204020204" charset="-122"/>
                <a:cs typeface="微软雅黑" panose="020B0503020204020204" charset="-122"/>
              </a:rPr>
              <a:t>一、绘画</a:t>
            </a:r>
            <a:endParaRPr lang="zh-CN" altLang="en-US" b="1">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《江山如此多娇》（图 8-1）这幅作品由傅抱石和关山月为了庆祝中华人民共和国成立十周年而作。作品高 6.5 米，宽 9 米，悬挂于人民大会堂迎宾厅。它以毛泽东诗词《沁园春·雪》词意为题材，展现了中国的勃勃生机。</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它突破了传统山水画创作观念的束缚，使用大胆探索新技法、新语言与诗词相结合，通过不同景象的取舍，把四季代表性的形象融合到一起，更深层地表现了新中国的山河壮丽。</a:t>
            </a:r>
            <a:endParaRPr lang="zh-CN" altLang="en-US">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9486900" y="87630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实例体验</a:t>
            </a:r>
            <a:endParaRPr lang="zh-CN" altLang="en-US" sz="3200">
              <a:latin typeface="方正正粗黑简体" panose="02000000000000000000" charset="-122"/>
              <a:ea typeface="方正正粗黑简体" panose="02000000000000000000" charset="-122"/>
            </a:endParaRPr>
          </a:p>
        </p:txBody>
      </p:sp>
      <p:pic>
        <p:nvPicPr>
          <p:cNvPr id="2" name="图片 1"/>
          <p:cNvPicPr>
            <a:picLocks noChangeAspect="1"/>
          </p:cNvPicPr>
          <p:nvPr/>
        </p:nvPicPr>
        <p:blipFill>
          <a:blip r:embed="rId1"/>
          <a:stretch>
            <a:fillRect/>
          </a:stretch>
        </p:blipFill>
        <p:spPr>
          <a:xfrm>
            <a:off x="6238875" y="2381250"/>
            <a:ext cx="5157470" cy="343852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81660" y="1459865"/>
            <a:ext cx="11000740" cy="528066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绘画和书法</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1025525" y="1769745"/>
            <a:ext cx="7291070" cy="466153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微软雅黑" panose="020B0503020204020204" charset="-122"/>
                <a:ea typeface="微软雅黑" panose="020B0503020204020204" charset="-122"/>
                <a:cs typeface="微软雅黑" panose="020B0503020204020204" charset="-122"/>
              </a:rPr>
              <a:t>二、书法</a:t>
            </a:r>
            <a:endParaRPr lang="zh-CN" altLang="en-US" b="1">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魏晋时期的书法，既承接了汉朝的余韵，同时也有自己的创造力。王羲之作为晋代书法的杰出代表，后世尊其为“书圣”，也是其书法中的“韵”透露出来的耐人寻味的美。</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王羲之《兰亭序》（图 8-2）被尊崇为“天下第一行书”。这幅书法充分展现了作者的气度与情愫。作品用笔遒劲，不仅在极小的空间里表达出极其丰富而又有“韵”味的艺术美，整体观之，更是如此。挥洒自如，错落有致，变化多端而神气内敛，流露着从容不迫的气度，给人以淡雅清新的艺术感受。《兰亭序》书法“文而不华，质而不野，不激不厉，温文尔雅”。其笔法刚柔相济，线条变化灵活，具有对比的美感，更能显出其超然物外、温文尔雅的内在气韵。</a:t>
            </a:r>
            <a:endParaRPr lang="zh-CN" altLang="en-US">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9486900" y="87630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实例体验</a:t>
            </a:r>
            <a:endParaRPr lang="zh-CN" altLang="en-US" sz="3200">
              <a:latin typeface="方正正粗黑简体" panose="02000000000000000000" charset="-122"/>
              <a:ea typeface="方正正粗黑简体" panose="02000000000000000000" charset="-122"/>
            </a:endParaRPr>
          </a:p>
        </p:txBody>
      </p:sp>
      <p:pic>
        <p:nvPicPr>
          <p:cNvPr id="3" name="图片 2"/>
          <p:cNvPicPr>
            <a:picLocks noChangeAspect="1"/>
          </p:cNvPicPr>
          <p:nvPr/>
        </p:nvPicPr>
        <p:blipFill>
          <a:blip r:embed="rId1"/>
          <a:stretch>
            <a:fillRect/>
          </a:stretch>
        </p:blipFill>
        <p:spPr>
          <a:xfrm>
            <a:off x="8588375" y="1964055"/>
            <a:ext cx="2649220" cy="452501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81660" y="1459865"/>
            <a:ext cx="11000740" cy="446595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绘画和书法</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1066165" y="1845945"/>
            <a:ext cx="10031730" cy="968375"/>
          </a:xfrm>
          <a:prstGeom prst="rect">
            <a:avLst/>
          </a:prstGeom>
          <a:noFill/>
        </p:spPr>
        <p:txBody>
          <a:bodyPr wrap="square" rtlCol="0" anchor="t">
            <a:spAutoFit/>
          </a:bodyPr>
          <a:p>
            <a:pPr indent="508000" algn="just" fontAlgn="auto">
              <a:lnSpc>
                <a:spcPct val="150000"/>
              </a:lnSpc>
              <a:spcBef>
                <a:spcPts val="0"/>
              </a:spcBef>
              <a:spcAft>
                <a:spcPts val="0"/>
              </a:spcAft>
              <a:extLst>
                <a:ext uri="{35155182-B16C-46BC-9424-99874614C6A1}">
                  <wpsdc:indentchars xmlns:wpsdc="http://www.wps.cn/officeDocument/2017/drawingmlCustomData" val="200" checksum="282533468"/>
                </a:ext>
              </a:extLs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体验建议：</a:t>
            </a:r>
            <a:r>
              <a:rPr lang="zh-CN" altLang="en-US">
                <a:latin typeface="微软雅黑" panose="020B0503020204020204" charset="-122"/>
                <a:ea typeface="微软雅黑" panose="020B0503020204020204" charset="-122"/>
                <a:cs typeface="微软雅黑" panose="020B0503020204020204" charset="-122"/>
              </a:rPr>
              <a:t>请同学们聆听诗词朗诵《沁园春·雪》和《兰亭序》，然后分组交流，按照所确定的交流主题发表看法。</a:t>
            </a:r>
            <a:endParaRPr lang="zh-CN" altLang="en-US">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9486900" y="87630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实例体验</a:t>
            </a:r>
            <a:endParaRPr lang="zh-CN" altLang="en-US" sz="3200">
              <a:latin typeface="方正正粗黑简体" panose="02000000000000000000" charset="-122"/>
              <a:ea typeface="方正正粗黑简体" panose="02000000000000000000" charset="-122"/>
            </a:endParaRPr>
          </a:p>
        </p:txBody>
      </p:sp>
      <p:cxnSp>
        <p:nvCxnSpPr>
          <p:cNvPr id="9" name="直接连接符 8"/>
          <p:cNvCxnSpPr/>
          <p:nvPr>
            <p:custDataLst>
              <p:tags r:id="rId1"/>
            </p:custDataLst>
          </p:nvPr>
        </p:nvCxnSpPr>
        <p:spPr>
          <a:xfrm>
            <a:off x="1524000" y="5183505"/>
            <a:ext cx="1866900" cy="0"/>
          </a:xfrm>
          <a:prstGeom prst="line">
            <a:avLst/>
          </a:prstGeom>
          <a:noFill/>
          <a:ln w="6350" cap="flat" cmpd="sng" algn="ctr">
            <a:solidFill>
              <a:srgbClr val="52C2A5"/>
            </a:solidFill>
            <a:prstDash val="solid"/>
            <a:miter lim="800000"/>
          </a:ln>
          <a:effectLst/>
        </p:spPr>
      </p:cxnSp>
      <p:cxnSp>
        <p:nvCxnSpPr>
          <p:cNvPr id="10" name="直接连接符 9"/>
          <p:cNvCxnSpPr/>
          <p:nvPr>
            <p:custDataLst>
              <p:tags r:id="rId2"/>
            </p:custDataLst>
          </p:nvPr>
        </p:nvCxnSpPr>
        <p:spPr>
          <a:xfrm>
            <a:off x="1438275" y="5300345"/>
            <a:ext cx="2505075" cy="0"/>
          </a:xfrm>
          <a:prstGeom prst="line">
            <a:avLst/>
          </a:prstGeom>
          <a:noFill/>
          <a:ln w="6350" cap="flat" cmpd="sng" algn="ctr">
            <a:solidFill>
              <a:srgbClr val="52C2A5"/>
            </a:solidFill>
            <a:prstDash val="solid"/>
            <a:miter lim="800000"/>
            <a:tailEnd type="oval"/>
          </a:ln>
          <a:effectLst/>
        </p:spPr>
      </p:cxnSp>
      <p:sp>
        <p:nvSpPr>
          <p:cNvPr id="7" name="任意多边形 6"/>
          <p:cNvSpPr/>
          <p:nvPr>
            <p:custDataLst>
              <p:tags r:id="rId3"/>
            </p:custDataLst>
          </p:nvPr>
        </p:nvSpPr>
        <p:spPr>
          <a:xfrm>
            <a:off x="1438275" y="3564255"/>
            <a:ext cx="2647950" cy="174561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solidFill>
            <a:srgbClr val="70CFE2"/>
          </a:solidFill>
          <a:ln w="12700" cap="flat" cmpd="sng" algn="ctr">
            <a:noFill/>
            <a:prstDash val="solid"/>
            <a:miter lim="800000"/>
          </a:ln>
          <a:effectLst/>
        </p:spPr>
        <p:txBody>
          <a:bodyPr bIns="504000" rtlCol="0" anchor="ctr">
            <a:normAutofit/>
          </a:bodyPr>
          <a:p>
            <a:pPr algn="ctr" fontAlgn="auto">
              <a:lnSpc>
                <a:spcPct val="120000"/>
              </a:lnSpc>
            </a:pPr>
            <a:endParaRPr lang="zh-CN" altLang="en-US" dirty="0">
              <a:solidFill>
                <a:srgbClr val="FFFFFF"/>
              </a:solidFill>
            </a:endParaRPr>
          </a:p>
        </p:txBody>
      </p:sp>
      <p:sp>
        <p:nvSpPr>
          <p:cNvPr id="15" name="文本框 14"/>
          <p:cNvSpPr txBox="1"/>
          <p:nvPr>
            <p:custDataLst>
              <p:tags r:id="rId4"/>
            </p:custDataLst>
          </p:nvPr>
        </p:nvSpPr>
        <p:spPr>
          <a:xfrm>
            <a:off x="3429000" y="4932045"/>
            <a:ext cx="476250" cy="369570"/>
          </a:xfrm>
          <a:prstGeom prst="rect">
            <a:avLst/>
          </a:prstGeom>
          <a:noFill/>
        </p:spPr>
        <p:txBody>
          <a:bodyPr wrap="square" rtlCol="0" anchor="ctr">
            <a:normAutofit fontScale="92500" lnSpcReduction="20000"/>
          </a:bodyPr>
          <a:p>
            <a:pPr algn="ctr" fontAlgn="auto">
              <a:lnSpc>
                <a:spcPct val="120000"/>
              </a:lnSpc>
            </a:pPr>
            <a:r>
              <a:rPr lang="en-US" altLang="zh-CN" dirty="0"/>
              <a:t>A</a:t>
            </a:r>
            <a:endParaRPr lang="zh-CN" altLang="en-US" dirty="0"/>
          </a:p>
        </p:txBody>
      </p:sp>
      <p:sp>
        <p:nvSpPr>
          <p:cNvPr id="29" name="文本框 28"/>
          <p:cNvSpPr txBox="1"/>
          <p:nvPr>
            <p:custDataLst>
              <p:tags r:id="rId5"/>
            </p:custDataLst>
          </p:nvPr>
        </p:nvSpPr>
        <p:spPr>
          <a:xfrm>
            <a:off x="1438275" y="3595131"/>
            <a:ext cx="2647950" cy="1276985"/>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1. 诗词和书法是如何结合的？</a:t>
            </a:r>
            <a:endParaRPr lang="zh-CN" altLang="en-US" sz="1400" spc="150">
              <a:solidFill>
                <a:srgbClr val="FFFFFF"/>
              </a:solidFill>
              <a:latin typeface="微软雅黑" panose="020B0503020204020204" charset="-122"/>
              <a:ea typeface="微软雅黑" panose="020B0503020204020204" charset="-122"/>
            </a:endParaRPr>
          </a:p>
        </p:txBody>
      </p:sp>
      <p:cxnSp>
        <p:nvCxnSpPr>
          <p:cNvPr id="20" name="直接连接符 19"/>
          <p:cNvCxnSpPr/>
          <p:nvPr>
            <p:custDataLst>
              <p:tags r:id="rId6"/>
            </p:custDataLst>
          </p:nvPr>
        </p:nvCxnSpPr>
        <p:spPr>
          <a:xfrm>
            <a:off x="4857750" y="5183505"/>
            <a:ext cx="1866900" cy="0"/>
          </a:xfrm>
          <a:prstGeom prst="line">
            <a:avLst/>
          </a:prstGeom>
          <a:noFill/>
          <a:ln w="6350" cap="flat" cmpd="sng" algn="ctr">
            <a:solidFill>
              <a:srgbClr val="52C2A5"/>
            </a:solidFill>
            <a:prstDash val="solid"/>
            <a:miter lim="800000"/>
          </a:ln>
          <a:effectLst/>
        </p:spPr>
      </p:cxnSp>
      <p:cxnSp>
        <p:nvCxnSpPr>
          <p:cNvPr id="2" name="直接连接符 1"/>
          <p:cNvCxnSpPr/>
          <p:nvPr>
            <p:custDataLst>
              <p:tags r:id="rId7"/>
            </p:custDataLst>
          </p:nvPr>
        </p:nvCxnSpPr>
        <p:spPr>
          <a:xfrm>
            <a:off x="4772025" y="5300345"/>
            <a:ext cx="2505075" cy="0"/>
          </a:xfrm>
          <a:prstGeom prst="line">
            <a:avLst/>
          </a:prstGeom>
          <a:noFill/>
          <a:ln w="6350" cap="flat" cmpd="sng" algn="ctr">
            <a:solidFill>
              <a:srgbClr val="52C2A5"/>
            </a:solidFill>
            <a:prstDash val="solid"/>
            <a:miter lim="800000"/>
            <a:tailEnd type="oval"/>
          </a:ln>
          <a:effectLst/>
        </p:spPr>
      </p:cxnSp>
      <p:sp>
        <p:nvSpPr>
          <p:cNvPr id="22" name="任意多边形 21"/>
          <p:cNvSpPr/>
          <p:nvPr>
            <p:custDataLst>
              <p:tags r:id="rId8"/>
            </p:custDataLst>
          </p:nvPr>
        </p:nvSpPr>
        <p:spPr>
          <a:xfrm>
            <a:off x="4772025" y="3564255"/>
            <a:ext cx="2647950" cy="174561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solidFill>
            <a:srgbClr val="70CFE2"/>
          </a:solidFill>
          <a:ln w="12700" cap="flat" cmpd="sng" algn="ctr">
            <a:noFill/>
            <a:prstDash val="solid"/>
            <a:miter lim="800000"/>
          </a:ln>
          <a:effectLst/>
        </p:spPr>
        <p:txBody>
          <a:bodyPr bIns="504000" rtlCol="0" anchor="ctr">
            <a:normAutofit/>
          </a:bodyPr>
          <a:p>
            <a:pPr algn="ctr" fontAlgn="auto">
              <a:lnSpc>
                <a:spcPct val="120000"/>
              </a:lnSpc>
            </a:pPr>
            <a:endParaRPr lang="zh-CN" altLang="en-US" dirty="0">
              <a:solidFill>
                <a:srgbClr val="FFFFFF"/>
              </a:solidFill>
            </a:endParaRPr>
          </a:p>
        </p:txBody>
      </p:sp>
      <p:sp>
        <p:nvSpPr>
          <p:cNvPr id="23" name="文本框 22"/>
          <p:cNvSpPr txBox="1"/>
          <p:nvPr>
            <p:custDataLst>
              <p:tags r:id="rId9"/>
            </p:custDataLst>
          </p:nvPr>
        </p:nvSpPr>
        <p:spPr>
          <a:xfrm>
            <a:off x="6762750" y="4932045"/>
            <a:ext cx="476250" cy="369570"/>
          </a:xfrm>
          <a:prstGeom prst="rect">
            <a:avLst/>
          </a:prstGeom>
          <a:noFill/>
        </p:spPr>
        <p:txBody>
          <a:bodyPr wrap="square" rtlCol="0" anchor="ctr">
            <a:normAutofit fontScale="92500" lnSpcReduction="20000"/>
          </a:bodyPr>
          <a:p>
            <a:pPr algn="ctr" fontAlgn="auto">
              <a:lnSpc>
                <a:spcPct val="120000"/>
              </a:lnSpc>
            </a:pPr>
            <a:r>
              <a:rPr lang="en-US" altLang="zh-CN" dirty="0"/>
              <a:t>B</a:t>
            </a:r>
            <a:endParaRPr lang="zh-CN" altLang="en-US" dirty="0"/>
          </a:p>
        </p:txBody>
      </p:sp>
      <p:sp>
        <p:nvSpPr>
          <p:cNvPr id="31" name="文本框 30"/>
          <p:cNvSpPr txBox="1"/>
          <p:nvPr>
            <p:custDataLst>
              <p:tags r:id="rId10"/>
            </p:custDataLst>
          </p:nvPr>
        </p:nvSpPr>
        <p:spPr>
          <a:xfrm>
            <a:off x="4772025" y="3595131"/>
            <a:ext cx="2647950" cy="1276985"/>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2. 作者是如何通过画面表达出诗词的美好和情感的？</a:t>
            </a:r>
            <a:endParaRPr lang="zh-CN" altLang="en-US" sz="1400" spc="150">
              <a:solidFill>
                <a:srgbClr val="FFFFFF"/>
              </a:solidFill>
              <a:latin typeface="微软雅黑" panose="020B0503020204020204" charset="-122"/>
              <a:ea typeface="微软雅黑" panose="020B0503020204020204" charset="-122"/>
            </a:endParaRPr>
          </a:p>
        </p:txBody>
      </p:sp>
      <p:cxnSp>
        <p:nvCxnSpPr>
          <p:cNvPr id="25" name="直接连接符 24"/>
          <p:cNvCxnSpPr/>
          <p:nvPr>
            <p:custDataLst>
              <p:tags r:id="rId11"/>
            </p:custDataLst>
          </p:nvPr>
        </p:nvCxnSpPr>
        <p:spPr>
          <a:xfrm>
            <a:off x="8191500" y="5183505"/>
            <a:ext cx="1866900" cy="0"/>
          </a:xfrm>
          <a:prstGeom prst="line">
            <a:avLst/>
          </a:prstGeom>
          <a:noFill/>
          <a:ln w="6350" cap="flat" cmpd="sng" algn="ctr">
            <a:solidFill>
              <a:srgbClr val="52C2A5"/>
            </a:solidFill>
            <a:prstDash val="solid"/>
            <a:miter lim="800000"/>
          </a:ln>
          <a:effectLst/>
        </p:spPr>
      </p:cxnSp>
      <p:cxnSp>
        <p:nvCxnSpPr>
          <p:cNvPr id="26" name="直接连接符 25"/>
          <p:cNvCxnSpPr/>
          <p:nvPr>
            <p:custDataLst>
              <p:tags r:id="rId12"/>
            </p:custDataLst>
          </p:nvPr>
        </p:nvCxnSpPr>
        <p:spPr>
          <a:xfrm>
            <a:off x="8105775" y="5300345"/>
            <a:ext cx="2505075" cy="0"/>
          </a:xfrm>
          <a:prstGeom prst="line">
            <a:avLst/>
          </a:prstGeom>
          <a:noFill/>
          <a:ln w="6350" cap="flat" cmpd="sng" algn="ctr">
            <a:solidFill>
              <a:srgbClr val="52C2A5"/>
            </a:solidFill>
            <a:prstDash val="solid"/>
            <a:miter lim="800000"/>
            <a:tailEnd type="oval"/>
          </a:ln>
          <a:effectLst/>
        </p:spPr>
      </p:cxnSp>
      <p:sp>
        <p:nvSpPr>
          <p:cNvPr id="27" name="任意多边形 26"/>
          <p:cNvSpPr/>
          <p:nvPr>
            <p:custDataLst>
              <p:tags r:id="rId13"/>
            </p:custDataLst>
          </p:nvPr>
        </p:nvSpPr>
        <p:spPr>
          <a:xfrm>
            <a:off x="8105775" y="3564255"/>
            <a:ext cx="2647950" cy="174561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solidFill>
            <a:srgbClr val="70CFE2"/>
          </a:solidFill>
          <a:ln w="12700" cap="flat" cmpd="sng" algn="ctr">
            <a:noFill/>
            <a:prstDash val="solid"/>
            <a:miter lim="800000"/>
          </a:ln>
          <a:effectLst/>
        </p:spPr>
        <p:txBody>
          <a:bodyPr bIns="504000" rtlCol="0" anchor="ctr">
            <a:normAutofit/>
          </a:bodyPr>
          <a:p>
            <a:pPr algn="ctr" fontAlgn="auto">
              <a:lnSpc>
                <a:spcPct val="120000"/>
              </a:lnSpc>
            </a:pPr>
            <a:endParaRPr lang="zh-CN" altLang="en-US" dirty="0">
              <a:solidFill>
                <a:srgbClr val="FFFFFF"/>
              </a:solidFill>
            </a:endParaRPr>
          </a:p>
        </p:txBody>
      </p:sp>
      <p:sp>
        <p:nvSpPr>
          <p:cNvPr id="28" name="文本框 27"/>
          <p:cNvSpPr txBox="1"/>
          <p:nvPr>
            <p:custDataLst>
              <p:tags r:id="rId14"/>
            </p:custDataLst>
          </p:nvPr>
        </p:nvSpPr>
        <p:spPr>
          <a:xfrm>
            <a:off x="10096500" y="4932045"/>
            <a:ext cx="476250" cy="369570"/>
          </a:xfrm>
          <a:prstGeom prst="rect">
            <a:avLst/>
          </a:prstGeom>
          <a:noFill/>
        </p:spPr>
        <p:txBody>
          <a:bodyPr wrap="square" rtlCol="0" anchor="ctr">
            <a:normAutofit fontScale="92500" lnSpcReduction="20000"/>
          </a:bodyPr>
          <a:p>
            <a:pPr algn="ctr" fontAlgn="auto">
              <a:lnSpc>
                <a:spcPct val="120000"/>
              </a:lnSpc>
            </a:pPr>
            <a:r>
              <a:rPr lang="en-US" altLang="zh-CN" dirty="0"/>
              <a:t>C</a:t>
            </a:r>
            <a:endParaRPr lang="zh-CN" altLang="en-US" dirty="0"/>
          </a:p>
        </p:txBody>
      </p:sp>
      <p:sp>
        <p:nvSpPr>
          <p:cNvPr id="32" name="文本框 31"/>
          <p:cNvSpPr txBox="1"/>
          <p:nvPr>
            <p:custDataLst>
              <p:tags r:id="rId15"/>
            </p:custDataLst>
          </p:nvPr>
        </p:nvSpPr>
        <p:spPr>
          <a:xfrm>
            <a:off x="8105775" y="3595131"/>
            <a:ext cx="2647950" cy="1276985"/>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3. 通过对作者、背景、画面的了解，谈一谈在情感上与作品所产生的共鸣。</a:t>
            </a:r>
            <a:endParaRPr lang="zh-CN" altLang="en-US" sz="1400" spc="150">
              <a:solidFill>
                <a:srgbClr val="FFFFFF"/>
              </a:solidFill>
              <a:latin typeface="微软雅黑" panose="020B0503020204020204" charset="-122"/>
              <a:ea typeface="微软雅黑" panose="020B0503020204020204"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tags/tag1.xml><?xml version="1.0" encoding="utf-8"?>
<p:tagLst xmlns:p="http://schemas.openxmlformats.org/presentationml/2006/main">
  <p:tag name="KSO_WM_UNIT_PLACING_PICTURE_USER_VIEWPORT" val="{&quot;height&quot;:10800,&quot;width&quot;:19200}"/>
</p:tagLst>
</file>

<file path=ppt/tags/tag10.xml><?xml version="1.0" encoding="utf-8"?>
<p:tagLst xmlns:p="http://schemas.openxmlformats.org/presentationml/2006/main">
  <p:tag name="KSO_WM_TAG_VERSION" val="1.0"/>
  <p:tag name="KSO_WM_TEMPLATE_CATEGORY" val="diagram"/>
  <p:tag name="KSO_WM_TEMPLATE_INDEX" val="160488"/>
  <p:tag name="KSO_WM_UNIT_TYPE" val="l_h_f"/>
  <p:tag name="KSO_WM_UNIT_INDEX" val="1_2_1"/>
  <p:tag name="KSO_WM_UNIT_ID" val="diagram160488_4*l_h_f*1_2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126_2*l_h_i*1_2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01.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126_2*l_h_f*1_2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102.xml><?xml version="1.0" encoding="utf-8"?>
<p:tagLst xmlns:p="http://schemas.openxmlformats.org/presentationml/2006/main">
  <p:tag name="PA" val="v4.0.0"/>
</p:tagLst>
</file>

<file path=ppt/tags/tag103.xml><?xml version="1.0" encoding="utf-8"?>
<p:tagLst xmlns:p="http://schemas.openxmlformats.org/presentationml/2006/main">
  <p:tag name="PA" val="v4.0.0"/>
</p:tagLst>
</file>

<file path=ppt/tags/tag104.xml><?xml version="1.0" encoding="utf-8"?>
<p:tagLst xmlns:p="http://schemas.openxmlformats.org/presentationml/2006/main">
  <p:tag name="COMMONDATA" val="eyJoZGlkIjoiNzQ3MTk3OTEyZDg4NzA3ZGRmN2U4ZTcxY2Y1ODYwYzQifQ=="/>
</p:tagLst>
</file>

<file path=ppt/tags/tag11.xml><?xml version="1.0" encoding="utf-8"?>
<p:tagLst xmlns:p="http://schemas.openxmlformats.org/presentationml/2006/main">
  <p:tag name="KSO_WM_TAG_VERSION" val="1.0"/>
  <p:tag name="KSO_WM_BEAUTIFY_FLAG" val="#wm#"/>
  <p:tag name="KSO_WM_UNIT_TYPE" val="i"/>
  <p:tag name="KSO_WM_UNIT_ID" val="diagram160488_4*i*13"/>
  <p:tag name="KSO_WM_TEMPLATE_CATEGORY" val="diagram"/>
  <p:tag name="KSO_WM_TEMPLATE_INDEX" val="160488"/>
  <p:tag name="KSO_WM_UNIT_INDEX" val="13"/>
</p:tagLst>
</file>

<file path=ppt/tags/tag12.xml><?xml version="1.0" encoding="utf-8"?>
<p:tagLst xmlns:p="http://schemas.openxmlformats.org/presentationml/2006/main">
  <p:tag name="KSO_WM_TAG_VERSION" val="1.0"/>
  <p:tag name="KSO_WM_TEMPLATE_CATEGORY" val="diagram"/>
  <p:tag name="KSO_WM_TEMPLATE_INDEX" val="160488"/>
  <p:tag name="KSO_WM_UNIT_TYPE" val="l_i"/>
  <p:tag name="KSO_WM_UNIT_INDEX" val="1_3"/>
  <p:tag name="KSO_WM_UNIT_ID" val="diagram160488_4*l_i*1_3"/>
  <p:tag name="KSO_WM_UNIT_CLEAR" val="1"/>
  <p:tag name="KSO_WM_UNIT_LAYERLEVEL" val="1_1"/>
  <p:tag name="KSO_WM_BEAUTIFY_FLAG" val="#wm#"/>
  <p:tag name="KSO_WM_DIAGRAM_GROUP_CODE" val="l1-1"/>
  <p:tag name="KSO_WM_UNIT_FILL_FORE_SCHEMECOLOR_INDEX" val="7"/>
  <p:tag name="KSO_WM_UNIT_FILL_TYPE" val="1"/>
</p:tagLst>
</file>

<file path=ppt/tags/tag13.xml><?xml version="1.0" encoding="utf-8"?>
<p:tagLst xmlns:p="http://schemas.openxmlformats.org/presentationml/2006/main">
  <p:tag name="KSO_WM_TAG_VERSION" val="1.0"/>
  <p:tag name="KSO_WM_TEMPLATE_CATEGORY" val="diagram"/>
  <p:tag name="KSO_WM_TEMPLATE_INDEX" val="160488"/>
  <p:tag name="KSO_WM_UNIT_TYPE" val="l_h_a"/>
  <p:tag name="KSO_WM_UNIT_INDEX" val="1_3_1"/>
  <p:tag name="KSO_WM_UNIT_ID" val="diagram160488_4*l_h_a*1_3_1"/>
  <p:tag name="KSO_WM_UNIT_CLEAR" val="1"/>
  <p:tag name="KSO_WM_UNIT_LAYERLEVEL" val="1_1_1"/>
  <p:tag name="KSO_WM_UNIT_VALUE" val="25"/>
  <p:tag name="KSO_WM_UNIT_HIGHLIGHT" val="0"/>
  <p:tag name="KSO_WM_UNIT_COMPATIBLE" val="0"/>
  <p:tag name="KSO_WM_BEAUTIFY_FLAG" val="#wm#"/>
  <p:tag name="KSO_WM_DIAGRAM_GROUP_CODE" val="l1-1"/>
  <p:tag name="KSO_WM_UNIT_PRESET_TEXT" val="AMET"/>
  <p:tag name="KSO_WM_UNIT_FILL_FORE_SCHEMECOLOR_INDEX" val="7"/>
  <p:tag name="KSO_WM_UNIT_FILL_TYPE" val="1"/>
  <p:tag name="KSO_WM_UNIT_TEXT_FILL_FORE_SCHEMECOLOR_INDEX" val="7"/>
  <p:tag name="KSO_WM_UNIT_TEXT_FILL_TYPE" val="1"/>
</p:tagLst>
</file>

<file path=ppt/tags/tag14.xml><?xml version="1.0" encoding="utf-8"?>
<p:tagLst xmlns:p="http://schemas.openxmlformats.org/presentationml/2006/main">
  <p:tag name="KSO_WM_TAG_VERSION" val="1.0"/>
  <p:tag name="KSO_WM_TEMPLATE_CATEGORY" val="diagram"/>
  <p:tag name="KSO_WM_TEMPLATE_INDEX" val="160488"/>
  <p:tag name="KSO_WM_UNIT_TYPE" val="l_h_f"/>
  <p:tag name="KSO_WM_UNIT_INDEX" val="1_3_1"/>
  <p:tag name="KSO_WM_UNIT_ID" val="diagram160488_4*l_h_f*1_3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0_3*l_h_i*1_1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0_3*l_h_i*1_1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0_3*l_h_i*1_1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10_3*l_h_i*1_1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19.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0_3*l_h_f*1_1_1"/>
  <p:tag name="KSO_WM_TEMPLATE_CATEGORY" val="diagram"/>
  <p:tag name="KSO_WM_TEMPLATE_INDEX" val="71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2.xml><?xml version="1.0" encoding="utf-8"?>
<p:tagLst xmlns:p="http://schemas.openxmlformats.org/presentationml/2006/main">
  <p:tag name="KSO_WM_TAG_VERSION" val="1.0"/>
  <p:tag name="KSO_WM_TEMPLATE_CATEGORY" val="diagram"/>
  <p:tag name="KSO_WM_TEMPLATE_INDEX" val="160488"/>
  <p:tag name="KSO_WM_UNIT_TYPE" val="a"/>
  <p:tag name="KSO_WM_UNIT_INDEX" val="1"/>
  <p:tag name="KSO_WM_UNIT_ID" val="diagram160488_4*a*1"/>
  <p:tag name="KSO_WM_UNIT_CLEAR" val="1"/>
  <p:tag name="KSO_WM_UNIT_LAYERLEVEL" val="1"/>
  <p:tag name="KSO_WM_UNIT_VALUE" val="25"/>
  <p:tag name="KSO_WM_UNIT_ISCONTENTSTITLE" val="0"/>
  <p:tag name="KSO_WM_UNIT_HIGHLIGHT" val="0"/>
  <p:tag name="KSO_WM_UNIT_COMPATIBLE" val="0"/>
  <p:tag name="KSO_WM_UNIT_PRESET_TEXT_INDEX" val="3"/>
  <p:tag name="KSO_WM_UNIT_PRESET_TEXT_LEN" val="17"/>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10_3*l_h_i*1_2_4"/>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0_3*l_h_i*1_2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0_3*l_h_i*1_2_2"/>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0_3*l_h_i*1_2_3"/>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24.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0_3*l_h_f*1_2_1"/>
  <p:tag name="KSO_WM_TEMPLATE_CATEGORY" val="diagram"/>
  <p:tag name="KSO_WM_TEMPLATE_INDEX" val="71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0_3*l_h_i*1_3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0_3*l_h_i*1_3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0_3*l_h_i*1_3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10_3*l_h_i*1_3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29.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0_3*l_h_f*1_3_1"/>
  <p:tag name="KSO_WM_TEMPLATE_CATEGORY" val="diagram"/>
  <p:tag name="KSO_WM_TEMPLATE_INDEX" val="71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3.xml><?xml version="1.0" encoding="utf-8"?>
<p:tagLst xmlns:p="http://schemas.openxmlformats.org/presentationml/2006/main">
  <p:tag name="KSO_WM_TAG_VERSION" val="1.0"/>
  <p:tag name="KSO_WM_BEAUTIFY_FLAG" val="#wm#"/>
  <p:tag name="KSO_WM_UNIT_TYPE" val="i"/>
  <p:tag name="KSO_WM_UNIT_ID" val="diagram160488_4*i*1"/>
  <p:tag name="KSO_WM_TEMPLATE_CATEGORY" val="diagram"/>
  <p:tag name="KSO_WM_TEMPLATE_INDEX" val="160488"/>
  <p:tag name="KSO_WM_UNIT_INDEX" val="1"/>
</p:tagLst>
</file>

<file path=ppt/tags/tag30.xml><?xml version="1.0" encoding="utf-8"?>
<p:tagLst xmlns:p="http://schemas.openxmlformats.org/presentationml/2006/main">
  <p:tag name="PA" val="v4.0.0"/>
</p:tagLst>
</file>

<file path=ppt/tags/tag31.xml><?xml version="1.0" encoding="utf-8"?>
<p:tagLst xmlns:p="http://schemas.openxmlformats.org/presentationml/2006/main">
  <p:tag name="PA" val="v4.0.0"/>
</p:tagLst>
</file>

<file path=ppt/tags/tag32.xml><?xml version="1.0" encoding="utf-8"?>
<p:tagLst xmlns:p="http://schemas.openxmlformats.org/presentationml/2006/main">
  <p:tag name="KSO_WM_TAG_VERSION" val="1.0"/>
  <p:tag name="KSO_WM_TEMPLATE_CATEGORY" val="diagram"/>
  <p:tag name="KSO_WM_TEMPLATE_INDEX" val="160488"/>
  <p:tag name="KSO_WM_UNIT_TYPE" val="a"/>
  <p:tag name="KSO_WM_UNIT_INDEX" val="1"/>
  <p:tag name="KSO_WM_UNIT_ID" val="diagram160488_4*a*1"/>
  <p:tag name="KSO_WM_UNIT_CLEAR" val="1"/>
  <p:tag name="KSO_WM_UNIT_LAYERLEVEL" val="1"/>
  <p:tag name="KSO_WM_UNIT_VALUE" val="25"/>
  <p:tag name="KSO_WM_UNIT_ISCONTENTSTITLE" val="0"/>
  <p:tag name="KSO_WM_UNIT_HIGHLIGHT" val="0"/>
  <p:tag name="KSO_WM_UNIT_COMPATIBLE" val="0"/>
  <p:tag name="KSO_WM_UNIT_PRESET_TEXT_INDEX" val="3"/>
  <p:tag name="KSO_WM_UNIT_PRESET_TEXT_LEN" val="17"/>
  <p:tag name="KSO_WM_BEAUTIFY_FLAG" val="#wm#"/>
</p:tagLst>
</file>

<file path=ppt/tags/tag33.xml><?xml version="1.0" encoding="utf-8"?>
<p:tagLst xmlns:p="http://schemas.openxmlformats.org/presentationml/2006/main">
  <p:tag name="KSO_WM_TAG_VERSION" val="1.0"/>
  <p:tag name="KSO_WM_BEAUTIFY_FLAG" val="#wm#"/>
  <p:tag name="KSO_WM_UNIT_TYPE" val="i"/>
  <p:tag name="KSO_WM_UNIT_ID" val="diagram160488_4*i*1"/>
  <p:tag name="KSO_WM_TEMPLATE_CATEGORY" val="diagram"/>
  <p:tag name="KSO_WM_TEMPLATE_INDEX" val="160488"/>
  <p:tag name="KSO_WM_UNIT_INDEX" val="1"/>
</p:tagLst>
</file>

<file path=ppt/tags/tag34.xml><?xml version="1.0" encoding="utf-8"?>
<p:tagLst xmlns:p="http://schemas.openxmlformats.org/presentationml/2006/main">
  <p:tag name="KSO_WM_TAG_VERSION" val="1.0"/>
  <p:tag name="KSO_WM_TEMPLATE_CATEGORY" val="diagram"/>
  <p:tag name="KSO_WM_TEMPLATE_INDEX" val="160488"/>
  <p:tag name="KSO_WM_UNIT_TYPE" val="l_i"/>
  <p:tag name="KSO_WM_UNIT_INDEX" val="1_1"/>
  <p:tag name="KSO_WM_UNIT_ID" val="diagram160488_4*l_i*1_1"/>
  <p:tag name="KSO_WM_UNIT_CLEAR" val="1"/>
  <p:tag name="KSO_WM_UNIT_LAYERLEVEL" val="1_1"/>
  <p:tag name="KSO_WM_BEAUTIFY_FLAG" val="#wm#"/>
  <p:tag name="KSO_WM_DIAGRAM_GROUP_CODE" val="l1-1"/>
  <p:tag name="KSO_WM_UNIT_FILL_FORE_SCHEMECOLOR_INDEX" val="5"/>
  <p:tag name="KSO_WM_UNIT_FILL_TYPE" val="1"/>
</p:tagLst>
</file>

<file path=ppt/tags/tag35.xml><?xml version="1.0" encoding="utf-8"?>
<p:tagLst xmlns:p="http://schemas.openxmlformats.org/presentationml/2006/main">
  <p:tag name="KSO_WM_TAG_VERSION" val="1.0"/>
  <p:tag name="KSO_WM_TEMPLATE_CATEGORY" val="diagram"/>
  <p:tag name="KSO_WM_TEMPLATE_INDEX" val="160488"/>
  <p:tag name="KSO_WM_UNIT_TYPE" val="l_h_a"/>
  <p:tag name="KSO_WM_UNIT_INDEX" val="1_1_1"/>
  <p:tag name="KSO_WM_UNIT_ID" val="diagram160488_4*l_h_a*1_1_1"/>
  <p:tag name="KSO_WM_UNIT_CLEAR" val="1"/>
  <p:tag name="KSO_WM_UNIT_LAYERLEVEL" val="1_1_1"/>
  <p:tag name="KSO_WM_UNIT_VALUE" val="25"/>
  <p:tag name="KSO_WM_UNIT_HIGHLIGHT" val="0"/>
  <p:tag name="KSO_WM_UNIT_COMPATIBLE" val="0"/>
  <p:tag name="KSO_WM_BEAUTIFY_FLAG" val="#wm#"/>
  <p:tag name="KSO_WM_DIAGRAM_GROUP_CODE" val="l1-1"/>
  <p:tag name="KSO_WM_UNIT_PRESET_TEXT" val="AMET"/>
  <p:tag name="KSO_WM_UNIT_FILL_FORE_SCHEMECOLOR_INDEX" val="5"/>
  <p:tag name="KSO_WM_UNIT_FILL_TYPE" val="1"/>
  <p:tag name="KSO_WM_UNIT_TEXT_FILL_FORE_SCHEMECOLOR_INDEX" val="5"/>
  <p:tag name="KSO_WM_UNIT_TEXT_FILL_TYPE" val="1"/>
</p:tagLst>
</file>

<file path=ppt/tags/tag36.xml><?xml version="1.0" encoding="utf-8"?>
<p:tagLst xmlns:p="http://schemas.openxmlformats.org/presentationml/2006/main">
  <p:tag name="KSO_WM_TAG_VERSION" val="1.0"/>
  <p:tag name="KSO_WM_TEMPLATE_CATEGORY" val="diagram"/>
  <p:tag name="KSO_WM_TEMPLATE_INDEX" val="160488"/>
  <p:tag name="KSO_WM_UNIT_TYPE" val="l_h_f"/>
  <p:tag name="KSO_WM_UNIT_INDEX" val="1_1_1"/>
  <p:tag name="KSO_WM_UNIT_ID" val="diagram160488_4*l_h_f*1_1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37.xml><?xml version="1.0" encoding="utf-8"?>
<p:tagLst xmlns:p="http://schemas.openxmlformats.org/presentationml/2006/main">
  <p:tag name="KSO_WM_TAG_VERSION" val="1.0"/>
  <p:tag name="KSO_WM_BEAUTIFY_FLAG" val="#wm#"/>
  <p:tag name="KSO_WM_UNIT_TYPE" val="i"/>
  <p:tag name="KSO_WM_UNIT_ID" val="diagram160488_4*i*7"/>
  <p:tag name="KSO_WM_TEMPLATE_CATEGORY" val="diagram"/>
  <p:tag name="KSO_WM_TEMPLATE_INDEX" val="160488"/>
  <p:tag name="KSO_WM_UNIT_INDEX" val="7"/>
</p:tagLst>
</file>

<file path=ppt/tags/tag38.xml><?xml version="1.0" encoding="utf-8"?>
<p:tagLst xmlns:p="http://schemas.openxmlformats.org/presentationml/2006/main">
  <p:tag name="KSO_WM_TAG_VERSION" val="1.0"/>
  <p:tag name="KSO_WM_TEMPLATE_CATEGORY" val="diagram"/>
  <p:tag name="KSO_WM_TEMPLATE_INDEX" val="160488"/>
  <p:tag name="KSO_WM_UNIT_TYPE" val="l_i"/>
  <p:tag name="KSO_WM_UNIT_INDEX" val="1_2"/>
  <p:tag name="KSO_WM_UNIT_ID" val="diagram160488_4*l_i*1_2"/>
  <p:tag name="KSO_WM_UNIT_CLEAR" val="1"/>
  <p:tag name="KSO_WM_UNIT_LAYERLEVEL" val="1_1"/>
  <p:tag name="KSO_WM_BEAUTIFY_FLAG" val="#wm#"/>
  <p:tag name="KSO_WM_DIAGRAM_GROUP_CODE" val="l1-1"/>
  <p:tag name="KSO_WM_UNIT_FILL_FORE_SCHEMECOLOR_INDEX" val="6"/>
  <p:tag name="KSO_WM_UNIT_FILL_TYPE" val="1"/>
</p:tagLst>
</file>

<file path=ppt/tags/tag39.xml><?xml version="1.0" encoding="utf-8"?>
<p:tagLst xmlns:p="http://schemas.openxmlformats.org/presentationml/2006/main">
  <p:tag name="KSO_WM_TAG_VERSION" val="1.0"/>
  <p:tag name="KSO_WM_TEMPLATE_CATEGORY" val="diagram"/>
  <p:tag name="KSO_WM_TEMPLATE_INDEX" val="160488"/>
  <p:tag name="KSO_WM_UNIT_TYPE" val="l_h_a"/>
  <p:tag name="KSO_WM_UNIT_INDEX" val="1_2_1"/>
  <p:tag name="KSO_WM_UNIT_ID" val="diagram160488_4*l_h_a*1_2_1"/>
  <p:tag name="KSO_WM_UNIT_CLEAR" val="1"/>
  <p:tag name="KSO_WM_UNIT_LAYERLEVEL" val="1_1_1"/>
  <p:tag name="KSO_WM_UNIT_VALUE" val="25"/>
  <p:tag name="KSO_WM_UNIT_HIGHLIGHT" val="0"/>
  <p:tag name="KSO_WM_UNIT_COMPATIBLE" val="0"/>
  <p:tag name="KSO_WM_BEAUTIFY_FLAG" val="#wm#"/>
  <p:tag name="KSO_WM_DIAGRAM_GROUP_CODE" val="l1-1"/>
  <p:tag name="KSO_WM_UNIT_PRESET_TEXT" val="AMET"/>
  <p:tag name="KSO_WM_UNIT_FILL_FORE_SCHEMECOLOR_INDEX" val="6"/>
  <p:tag name="KSO_WM_UNIT_FILL_TYPE" val="1"/>
  <p:tag name="KSO_WM_UNIT_TEXT_FILL_FORE_SCHEMECOLOR_INDEX" val="6"/>
  <p:tag name="KSO_WM_UNIT_TEXT_FILL_TYPE" val="1"/>
</p:tagLst>
</file>

<file path=ppt/tags/tag4.xml><?xml version="1.0" encoding="utf-8"?>
<p:tagLst xmlns:p="http://schemas.openxmlformats.org/presentationml/2006/main">
  <p:tag name="KSO_WM_TAG_VERSION" val="1.0"/>
  <p:tag name="KSO_WM_TEMPLATE_CATEGORY" val="diagram"/>
  <p:tag name="KSO_WM_TEMPLATE_INDEX" val="160488"/>
  <p:tag name="KSO_WM_UNIT_TYPE" val="l_i"/>
  <p:tag name="KSO_WM_UNIT_INDEX" val="1_1"/>
  <p:tag name="KSO_WM_UNIT_ID" val="diagram160488_4*l_i*1_1"/>
  <p:tag name="KSO_WM_UNIT_CLEAR" val="1"/>
  <p:tag name="KSO_WM_UNIT_LAYERLEVEL" val="1_1"/>
  <p:tag name="KSO_WM_BEAUTIFY_FLAG" val="#wm#"/>
  <p:tag name="KSO_WM_DIAGRAM_GROUP_CODE" val="l1-1"/>
  <p:tag name="KSO_WM_UNIT_FILL_FORE_SCHEMECOLOR_INDEX" val="5"/>
  <p:tag name="KSO_WM_UNIT_FILL_TYPE" val="1"/>
</p:tagLst>
</file>

<file path=ppt/tags/tag40.xml><?xml version="1.0" encoding="utf-8"?>
<p:tagLst xmlns:p="http://schemas.openxmlformats.org/presentationml/2006/main">
  <p:tag name="KSO_WM_TAG_VERSION" val="1.0"/>
  <p:tag name="KSO_WM_TEMPLATE_CATEGORY" val="diagram"/>
  <p:tag name="KSO_WM_TEMPLATE_INDEX" val="160488"/>
  <p:tag name="KSO_WM_UNIT_TYPE" val="l_h_f"/>
  <p:tag name="KSO_WM_UNIT_INDEX" val="1_2_1"/>
  <p:tag name="KSO_WM_UNIT_ID" val="diagram160488_4*l_h_f*1_2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41.xml><?xml version="1.0" encoding="utf-8"?>
<p:tagLst xmlns:p="http://schemas.openxmlformats.org/presentationml/2006/main">
  <p:tag name="KSO_WM_TAG_VERSION" val="1.0"/>
  <p:tag name="KSO_WM_BEAUTIFY_FLAG" val="#wm#"/>
  <p:tag name="KSO_WM_UNIT_TYPE" val="i"/>
  <p:tag name="KSO_WM_UNIT_ID" val="diagram160488_4*i*13"/>
  <p:tag name="KSO_WM_TEMPLATE_CATEGORY" val="diagram"/>
  <p:tag name="KSO_WM_TEMPLATE_INDEX" val="160488"/>
  <p:tag name="KSO_WM_UNIT_INDEX" val="13"/>
</p:tagLst>
</file>

<file path=ppt/tags/tag42.xml><?xml version="1.0" encoding="utf-8"?>
<p:tagLst xmlns:p="http://schemas.openxmlformats.org/presentationml/2006/main">
  <p:tag name="KSO_WM_TAG_VERSION" val="1.0"/>
  <p:tag name="KSO_WM_TEMPLATE_CATEGORY" val="diagram"/>
  <p:tag name="KSO_WM_TEMPLATE_INDEX" val="160488"/>
  <p:tag name="KSO_WM_UNIT_TYPE" val="l_i"/>
  <p:tag name="KSO_WM_UNIT_INDEX" val="1_3"/>
  <p:tag name="KSO_WM_UNIT_ID" val="diagram160488_4*l_i*1_3"/>
  <p:tag name="KSO_WM_UNIT_CLEAR" val="1"/>
  <p:tag name="KSO_WM_UNIT_LAYERLEVEL" val="1_1"/>
  <p:tag name="KSO_WM_BEAUTIFY_FLAG" val="#wm#"/>
  <p:tag name="KSO_WM_DIAGRAM_GROUP_CODE" val="l1-1"/>
  <p:tag name="KSO_WM_UNIT_FILL_FORE_SCHEMECOLOR_INDEX" val="7"/>
  <p:tag name="KSO_WM_UNIT_FILL_TYPE" val="1"/>
</p:tagLst>
</file>

<file path=ppt/tags/tag43.xml><?xml version="1.0" encoding="utf-8"?>
<p:tagLst xmlns:p="http://schemas.openxmlformats.org/presentationml/2006/main">
  <p:tag name="KSO_WM_TAG_VERSION" val="1.0"/>
  <p:tag name="KSO_WM_TEMPLATE_CATEGORY" val="diagram"/>
  <p:tag name="KSO_WM_TEMPLATE_INDEX" val="160488"/>
  <p:tag name="KSO_WM_UNIT_TYPE" val="l_h_a"/>
  <p:tag name="KSO_WM_UNIT_INDEX" val="1_3_1"/>
  <p:tag name="KSO_WM_UNIT_ID" val="diagram160488_4*l_h_a*1_3_1"/>
  <p:tag name="KSO_WM_UNIT_CLEAR" val="1"/>
  <p:tag name="KSO_WM_UNIT_LAYERLEVEL" val="1_1_1"/>
  <p:tag name="KSO_WM_UNIT_VALUE" val="25"/>
  <p:tag name="KSO_WM_UNIT_HIGHLIGHT" val="0"/>
  <p:tag name="KSO_WM_UNIT_COMPATIBLE" val="0"/>
  <p:tag name="KSO_WM_BEAUTIFY_FLAG" val="#wm#"/>
  <p:tag name="KSO_WM_DIAGRAM_GROUP_CODE" val="l1-1"/>
  <p:tag name="KSO_WM_UNIT_PRESET_TEXT" val="AMET"/>
  <p:tag name="KSO_WM_UNIT_FILL_FORE_SCHEMECOLOR_INDEX" val="7"/>
  <p:tag name="KSO_WM_UNIT_FILL_TYPE" val="1"/>
  <p:tag name="KSO_WM_UNIT_TEXT_FILL_FORE_SCHEMECOLOR_INDEX" val="7"/>
  <p:tag name="KSO_WM_UNIT_TEXT_FILL_TYPE" val="1"/>
</p:tagLst>
</file>

<file path=ppt/tags/tag44.xml><?xml version="1.0" encoding="utf-8"?>
<p:tagLst xmlns:p="http://schemas.openxmlformats.org/presentationml/2006/main">
  <p:tag name="KSO_WM_TAG_VERSION" val="1.0"/>
  <p:tag name="KSO_WM_TEMPLATE_CATEGORY" val="diagram"/>
  <p:tag name="KSO_WM_TEMPLATE_INDEX" val="160488"/>
  <p:tag name="KSO_WM_UNIT_TYPE" val="l_h_f"/>
  <p:tag name="KSO_WM_UNIT_INDEX" val="1_3_1"/>
  <p:tag name="KSO_WM_UNIT_ID" val="diagram160488_4*l_h_f*1_3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126_2*l_h_i*1_1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126_2*l_h_i*1_1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47.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126_2*l_h_f*1_1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126_2*l_h_i*1_2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126_2*l_h_i*1_2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5.xml><?xml version="1.0" encoding="utf-8"?>
<p:tagLst xmlns:p="http://schemas.openxmlformats.org/presentationml/2006/main">
  <p:tag name="KSO_WM_TAG_VERSION" val="1.0"/>
  <p:tag name="KSO_WM_TEMPLATE_CATEGORY" val="diagram"/>
  <p:tag name="KSO_WM_TEMPLATE_INDEX" val="160488"/>
  <p:tag name="KSO_WM_UNIT_TYPE" val="l_h_a"/>
  <p:tag name="KSO_WM_UNIT_INDEX" val="1_1_1"/>
  <p:tag name="KSO_WM_UNIT_ID" val="diagram160488_4*l_h_a*1_1_1"/>
  <p:tag name="KSO_WM_UNIT_CLEAR" val="1"/>
  <p:tag name="KSO_WM_UNIT_LAYERLEVEL" val="1_1_1"/>
  <p:tag name="KSO_WM_UNIT_VALUE" val="25"/>
  <p:tag name="KSO_WM_UNIT_HIGHLIGHT" val="0"/>
  <p:tag name="KSO_WM_UNIT_COMPATIBLE" val="0"/>
  <p:tag name="KSO_WM_BEAUTIFY_FLAG" val="#wm#"/>
  <p:tag name="KSO_WM_DIAGRAM_GROUP_CODE" val="l1-1"/>
  <p:tag name="KSO_WM_UNIT_PRESET_TEXT" val="AMET"/>
  <p:tag name="KSO_WM_UNIT_FILL_FORE_SCHEMECOLOR_INDEX" val="5"/>
  <p:tag name="KSO_WM_UNIT_FILL_TYPE" val="1"/>
  <p:tag name="KSO_WM_UNIT_TEXT_FILL_FORE_SCHEMECOLOR_INDEX" val="5"/>
  <p:tag name="KSO_WM_UNIT_TEXT_FILL_TYPE" val="1"/>
</p:tagLst>
</file>

<file path=ppt/tags/tag50.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126_2*l_h_f*1_2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51.xml><?xml version="1.0" encoding="utf-8"?>
<p:tagLst xmlns:p="http://schemas.openxmlformats.org/presentationml/2006/main">
  <p:tag name="PA" val="v4.0.0"/>
</p:tagLst>
</file>

<file path=ppt/tags/tag52.xml><?xml version="1.0" encoding="utf-8"?>
<p:tagLst xmlns:p="http://schemas.openxmlformats.org/presentationml/2006/main">
  <p:tag name="PA" val="v4.0.0"/>
</p:tagLst>
</file>

<file path=ppt/tags/tag53.xml><?xml version="1.0" encoding="utf-8"?>
<p:tagLst xmlns:p="http://schemas.openxmlformats.org/presentationml/2006/main">
  <p:tag name="KSO_WM_TAG_VERSION" val="1.0"/>
  <p:tag name="KSO_WM_TEMPLATE_CATEGORY" val="diagram"/>
  <p:tag name="KSO_WM_TEMPLATE_INDEX" val="160488"/>
  <p:tag name="KSO_WM_UNIT_TYPE" val="a"/>
  <p:tag name="KSO_WM_UNIT_INDEX" val="1"/>
  <p:tag name="KSO_WM_UNIT_ID" val="diagram160488_4*a*1"/>
  <p:tag name="KSO_WM_UNIT_CLEAR" val="1"/>
  <p:tag name="KSO_WM_UNIT_LAYERLEVEL" val="1"/>
  <p:tag name="KSO_WM_UNIT_VALUE" val="25"/>
  <p:tag name="KSO_WM_UNIT_ISCONTENTSTITLE" val="0"/>
  <p:tag name="KSO_WM_UNIT_HIGHLIGHT" val="0"/>
  <p:tag name="KSO_WM_UNIT_COMPATIBLE" val="0"/>
  <p:tag name="KSO_WM_UNIT_PRESET_TEXT_INDEX" val="3"/>
  <p:tag name="KSO_WM_UNIT_PRESET_TEXT_LEN" val="17"/>
  <p:tag name="KSO_WM_BEAUTIFY_FLAG" val="#wm#"/>
</p:tagLst>
</file>

<file path=ppt/tags/tag54.xml><?xml version="1.0" encoding="utf-8"?>
<p:tagLst xmlns:p="http://schemas.openxmlformats.org/presentationml/2006/main">
  <p:tag name="KSO_WM_TAG_VERSION" val="1.0"/>
  <p:tag name="KSO_WM_BEAUTIFY_FLAG" val="#wm#"/>
  <p:tag name="KSO_WM_UNIT_TYPE" val="i"/>
  <p:tag name="KSO_WM_UNIT_ID" val="diagram160488_4*i*1"/>
  <p:tag name="KSO_WM_TEMPLATE_CATEGORY" val="diagram"/>
  <p:tag name="KSO_WM_TEMPLATE_INDEX" val="160488"/>
  <p:tag name="KSO_WM_UNIT_INDEX" val="1"/>
</p:tagLst>
</file>

<file path=ppt/tags/tag55.xml><?xml version="1.0" encoding="utf-8"?>
<p:tagLst xmlns:p="http://schemas.openxmlformats.org/presentationml/2006/main">
  <p:tag name="KSO_WM_TAG_VERSION" val="1.0"/>
  <p:tag name="KSO_WM_TEMPLATE_CATEGORY" val="diagram"/>
  <p:tag name="KSO_WM_TEMPLATE_INDEX" val="160488"/>
  <p:tag name="KSO_WM_UNIT_TYPE" val="l_i"/>
  <p:tag name="KSO_WM_UNIT_INDEX" val="1_1"/>
  <p:tag name="KSO_WM_UNIT_ID" val="diagram160488_4*l_i*1_1"/>
  <p:tag name="KSO_WM_UNIT_CLEAR" val="1"/>
  <p:tag name="KSO_WM_UNIT_LAYERLEVEL" val="1_1"/>
  <p:tag name="KSO_WM_BEAUTIFY_FLAG" val="#wm#"/>
  <p:tag name="KSO_WM_DIAGRAM_GROUP_CODE" val="l1-1"/>
  <p:tag name="KSO_WM_UNIT_FILL_FORE_SCHEMECOLOR_INDEX" val="5"/>
  <p:tag name="KSO_WM_UNIT_FILL_TYPE" val="1"/>
</p:tagLst>
</file>

<file path=ppt/tags/tag56.xml><?xml version="1.0" encoding="utf-8"?>
<p:tagLst xmlns:p="http://schemas.openxmlformats.org/presentationml/2006/main">
  <p:tag name="KSO_WM_TAG_VERSION" val="1.0"/>
  <p:tag name="KSO_WM_TEMPLATE_CATEGORY" val="diagram"/>
  <p:tag name="KSO_WM_TEMPLATE_INDEX" val="160488"/>
  <p:tag name="KSO_WM_UNIT_TYPE" val="l_h_a"/>
  <p:tag name="KSO_WM_UNIT_INDEX" val="1_1_1"/>
  <p:tag name="KSO_WM_UNIT_ID" val="diagram160488_4*l_h_a*1_1_1"/>
  <p:tag name="KSO_WM_UNIT_CLEAR" val="1"/>
  <p:tag name="KSO_WM_UNIT_LAYERLEVEL" val="1_1_1"/>
  <p:tag name="KSO_WM_UNIT_VALUE" val="25"/>
  <p:tag name="KSO_WM_UNIT_HIGHLIGHT" val="0"/>
  <p:tag name="KSO_WM_UNIT_COMPATIBLE" val="0"/>
  <p:tag name="KSO_WM_BEAUTIFY_FLAG" val="#wm#"/>
  <p:tag name="KSO_WM_DIAGRAM_GROUP_CODE" val="l1-1"/>
  <p:tag name="KSO_WM_UNIT_PRESET_TEXT" val="AMET"/>
  <p:tag name="KSO_WM_UNIT_FILL_FORE_SCHEMECOLOR_INDEX" val="5"/>
  <p:tag name="KSO_WM_UNIT_FILL_TYPE" val="1"/>
  <p:tag name="KSO_WM_UNIT_TEXT_FILL_FORE_SCHEMECOLOR_INDEX" val="5"/>
  <p:tag name="KSO_WM_UNIT_TEXT_FILL_TYPE" val="1"/>
</p:tagLst>
</file>

<file path=ppt/tags/tag57.xml><?xml version="1.0" encoding="utf-8"?>
<p:tagLst xmlns:p="http://schemas.openxmlformats.org/presentationml/2006/main">
  <p:tag name="KSO_WM_TAG_VERSION" val="1.0"/>
  <p:tag name="KSO_WM_TEMPLATE_CATEGORY" val="diagram"/>
  <p:tag name="KSO_WM_TEMPLATE_INDEX" val="160488"/>
  <p:tag name="KSO_WM_UNIT_TYPE" val="l_h_f"/>
  <p:tag name="KSO_WM_UNIT_INDEX" val="1_1_1"/>
  <p:tag name="KSO_WM_UNIT_ID" val="diagram160488_4*l_h_f*1_1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58.xml><?xml version="1.0" encoding="utf-8"?>
<p:tagLst xmlns:p="http://schemas.openxmlformats.org/presentationml/2006/main">
  <p:tag name="KSO_WM_TAG_VERSION" val="1.0"/>
  <p:tag name="KSO_WM_BEAUTIFY_FLAG" val="#wm#"/>
  <p:tag name="KSO_WM_UNIT_TYPE" val="i"/>
  <p:tag name="KSO_WM_UNIT_ID" val="diagram160488_4*i*7"/>
  <p:tag name="KSO_WM_TEMPLATE_CATEGORY" val="diagram"/>
  <p:tag name="KSO_WM_TEMPLATE_INDEX" val="160488"/>
  <p:tag name="KSO_WM_UNIT_INDEX" val="7"/>
</p:tagLst>
</file>

<file path=ppt/tags/tag59.xml><?xml version="1.0" encoding="utf-8"?>
<p:tagLst xmlns:p="http://schemas.openxmlformats.org/presentationml/2006/main">
  <p:tag name="KSO_WM_TAG_VERSION" val="1.0"/>
  <p:tag name="KSO_WM_TEMPLATE_CATEGORY" val="diagram"/>
  <p:tag name="KSO_WM_TEMPLATE_INDEX" val="160488"/>
  <p:tag name="KSO_WM_UNIT_TYPE" val="l_i"/>
  <p:tag name="KSO_WM_UNIT_INDEX" val="1_2"/>
  <p:tag name="KSO_WM_UNIT_ID" val="diagram160488_4*l_i*1_2"/>
  <p:tag name="KSO_WM_UNIT_CLEAR" val="1"/>
  <p:tag name="KSO_WM_UNIT_LAYERLEVEL" val="1_1"/>
  <p:tag name="KSO_WM_BEAUTIFY_FLAG" val="#wm#"/>
  <p:tag name="KSO_WM_DIAGRAM_GROUP_CODE" val="l1-1"/>
  <p:tag name="KSO_WM_UNIT_FILL_FORE_SCHEMECOLOR_INDEX" val="6"/>
  <p:tag name="KSO_WM_UNIT_FILL_TYPE" val="1"/>
</p:tagLst>
</file>

<file path=ppt/tags/tag6.xml><?xml version="1.0" encoding="utf-8"?>
<p:tagLst xmlns:p="http://schemas.openxmlformats.org/presentationml/2006/main">
  <p:tag name="KSO_WM_TAG_VERSION" val="1.0"/>
  <p:tag name="KSO_WM_TEMPLATE_CATEGORY" val="diagram"/>
  <p:tag name="KSO_WM_TEMPLATE_INDEX" val="160488"/>
  <p:tag name="KSO_WM_UNIT_TYPE" val="l_h_f"/>
  <p:tag name="KSO_WM_UNIT_INDEX" val="1_1_1"/>
  <p:tag name="KSO_WM_UNIT_ID" val="diagram160488_4*l_h_f*1_1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60.xml><?xml version="1.0" encoding="utf-8"?>
<p:tagLst xmlns:p="http://schemas.openxmlformats.org/presentationml/2006/main">
  <p:tag name="KSO_WM_TAG_VERSION" val="1.0"/>
  <p:tag name="KSO_WM_TEMPLATE_CATEGORY" val="diagram"/>
  <p:tag name="KSO_WM_TEMPLATE_INDEX" val="160488"/>
  <p:tag name="KSO_WM_UNIT_TYPE" val="l_h_a"/>
  <p:tag name="KSO_WM_UNIT_INDEX" val="1_2_1"/>
  <p:tag name="KSO_WM_UNIT_ID" val="diagram160488_4*l_h_a*1_2_1"/>
  <p:tag name="KSO_WM_UNIT_CLEAR" val="1"/>
  <p:tag name="KSO_WM_UNIT_LAYERLEVEL" val="1_1_1"/>
  <p:tag name="KSO_WM_UNIT_VALUE" val="25"/>
  <p:tag name="KSO_WM_UNIT_HIGHLIGHT" val="0"/>
  <p:tag name="KSO_WM_UNIT_COMPATIBLE" val="0"/>
  <p:tag name="KSO_WM_BEAUTIFY_FLAG" val="#wm#"/>
  <p:tag name="KSO_WM_DIAGRAM_GROUP_CODE" val="l1-1"/>
  <p:tag name="KSO_WM_UNIT_PRESET_TEXT" val="AMET"/>
  <p:tag name="KSO_WM_UNIT_FILL_FORE_SCHEMECOLOR_INDEX" val="6"/>
  <p:tag name="KSO_WM_UNIT_FILL_TYPE" val="1"/>
  <p:tag name="KSO_WM_UNIT_TEXT_FILL_FORE_SCHEMECOLOR_INDEX" val="6"/>
  <p:tag name="KSO_WM_UNIT_TEXT_FILL_TYPE" val="1"/>
</p:tagLst>
</file>

<file path=ppt/tags/tag61.xml><?xml version="1.0" encoding="utf-8"?>
<p:tagLst xmlns:p="http://schemas.openxmlformats.org/presentationml/2006/main">
  <p:tag name="KSO_WM_TAG_VERSION" val="1.0"/>
  <p:tag name="KSO_WM_TEMPLATE_CATEGORY" val="diagram"/>
  <p:tag name="KSO_WM_TEMPLATE_INDEX" val="160488"/>
  <p:tag name="KSO_WM_UNIT_TYPE" val="l_h_f"/>
  <p:tag name="KSO_WM_UNIT_INDEX" val="1_2_1"/>
  <p:tag name="KSO_WM_UNIT_ID" val="diagram160488_4*l_h_f*1_2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62.xml><?xml version="1.0" encoding="utf-8"?>
<p:tagLst xmlns:p="http://schemas.openxmlformats.org/presentationml/2006/main">
  <p:tag name="KSO_WM_TAG_VERSION" val="1.0"/>
  <p:tag name="KSO_WM_BEAUTIFY_FLAG" val="#wm#"/>
  <p:tag name="KSO_WM_UNIT_TYPE" val="i"/>
  <p:tag name="KSO_WM_UNIT_ID" val="diagram160488_4*i*13"/>
  <p:tag name="KSO_WM_TEMPLATE_CATEGORY" val="diagram"/>
  <p:tag name="KSO_WM_TEMPLATE_INDEX" val="160488"/>
  <p:tag name="KSO_WM_UNIT_INDEX" val="13"/>
</p:tagLst>
</file>

<file path=ppt/tags/tag63.xml><?xml version="1.0" encoding="utf-8"?>
<p:tagLst xmlns:p="http://schemas.openxmlformats.org/presentationml/2006/main">
  <p:tag name="KSO_WM_TAG_VERSION" val="1.0"/>
  <p:tag name="KSO_WM_TEMPLATE_CATEGORY" val="diagram"/>
  <p:tag name="KSO_WM_TEMPLATE_INDEX" val="160488"/>
  <p:tag name="KSO_WM_UNIT_TYPE" val="l_i"/>
  <p:tag name="KSO_WM_UNIT_INDEX" val="1_3"/>
  <p:tag name="KSO_WM_UNIT_ID" val="diagram160488_4*l_i*1_3"/>
  <p:tag name="KSO_WM_UNIT_CLEAR" val="1"/>
  <p:tag name="KSO_WM_UNIT_LAYERLEVEL" val="1_1"/>
  <p:tag name="KSO_WM_BEAUTIFY_FLAG" val="#wm#"/>
  <p:tag name="KSO_WM_DIAGRAM_GROUP_CODE" val="l1-1"/>
  <p:tag name="KSO_WM_UNIT_FILL_FORE_SCHEMECOLOR_INDEX" val="7"/>
  <p:tag name="KSO_WM_UNIT_FILL_TYPE" val="1"/>
</p:tagLst>
</file>

<file path=ppt/tags/tag64.xml><?xml version="1.0" encoding="utf-8"?>
<p:tagLst xmlns:p="http://schemas.openxmlformats.org/presentationml/2006/main">
  <p:tag name="KSO_WM_TAG_VERSION" val="1.0"/>
  <p:tag name="KSO_WM_TEMPLATE_CATEGORY" val="diagram"/>
  <p:tag name="KSO_WM_TEMPLATE_INDEX" val="160488"/>
  <p:tag name="KSO_WM_UNIT_TYPE" val="l_h_a"/>
  <p:tag name="KSO_WM_UNIT_INDEX" val="1_3_1"/>
  <p:tag name="KSO_WM_UNIT_ID" val="diagram160488_4*l_h_a*1_3_1"/>
  <p:tag name="KSO_WM_UNIT_CLEAR" val="1"/>
  <p:tag name="KSO_WM_UNIT_LAYERLEVEL" val="1_1_1"/>
  <p:tag name="KSO_WM_UNIT_VALUE" val="25"/>
  <p:tag name="KSO_WM_UNIT_HIGHLIGHT" val="0"/>
  <p:tag name="KSO_WM_UNIT_COMPATIBLE" val="0"/>
  <p:tag name="KSO_WM_BEAUTIFY_FLAG" val="#wm#"/>
  <p:tag name="KSO_WM_DIAGRAM_GROUP_CODE" val="l1-1"/>
  <p:tag name="KSO_WM_UNIT_PRESET_TEXT" val="AMET"/>
  <p:tag name="KSO_WM_UNIT_FILL_FORE_SCHEMECOLOR_INDEX" val="7"/>
  <p:tag name="KSO_WM_UNIT_FILL_TYPE" val="1"/>
  <p:tag name="KSO_WM_UNIT_TEXT_FILL_FORE_SCHEMECOLOR_INDEX" val="7"/>
  <p:tag name="KSO_WM_UNIT_TEXT_FILL_TYPE" val="1"/>
</p:tagLst>
</file>

<file path=ppt/tags/tag65.xml><?xml version="1.0" encoding="utf-8"?>
<p:tagLst xmlns:p="http://schemas.openxmlformats.org/presentationml/2006/main">
  <p:tag name="KSO_WM_TAG_VERSION" val="1.0"/>
  <p:tag name="KSO_WM_TEMPLATE_CATEGORY" val="diagram"/>
  <p:tag name="KSO_WM_TEMPLATE_INDEX" val="160488"/>
  <p:tag name="KSO_WM_UNIT_TYPE" val="l_h_f"/>
  <p:tag name="KSO_WM_UNIT_INDEX" val="1_3_1"/>
  <p:tag name="KSO_WM_UNIT_ID" val="diagram160488_4*l_h_f*1_3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0_3*l_h_i*1_1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0_3*l_h_i*1_1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6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0_3*l_h_i*1_1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10_3*l_h_i*1_1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7.xml><?xml version="1.0" encoding="utf-8"?>
<p:tagLst xmlns:p="http://schemas.openxmlformats.org/presentationml/2006/main">
  <p:tag name="KSO_WM_TAG_VERSION" val="1.0"/>
  <p:tag name="KSO_WM_BEAUTIFY_FLAG" val="#wm#"/>
  <p:tag name="KSO_WM_UNIT_TYPE" val="i"/>
  <p:tag name="KSO_WM_UNIT_ID" val="diagram160488_4*i*7"/>
  <p:tag name="KSO_WM_TEMPLATE_CATEGORY" val="diagram"/>
  <p:tag name="KSO_WM_TEMPLATE_INDEX" val="160488"/>
  <p:tag name="KSO_WM_UNIT_INDEX" val="7"/>
</p:tagLst>
</file>

<file path=ppt/tags/tag70.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0_3*l_h_f*1_1_1"/>
  <p:tag name="KSO_WM_TEMPLATE_CATEGORY" val="diagram"/>
  <p:tag name="KSO_WM_TEMPLATE_INDEX" val="71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10_3*l_h_i*1_2_4"/>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0_3*l_h_i*1_2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7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0_3*l_h_i*1_2_2"/>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0_3*l_h_i*1_2_3"/>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75.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0_3*l_h_f*1_2_1"/>
  <p:tag name="KSO_WM_TEMPLATE_CATEGORY" val="diagram"/>
  <p:tag name="KSO_WM_TEMPLATE_INDEX" val="71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0_3*l_h_i*1_3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0_3*l_h_i*1_3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7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0_3*l_h_i*1_3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10_3*l_h_i*1_3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8.xml><?xml version="1.0" encoding="utf-8"?>
<p:tagLst xmlns:p="http://schemas.openxmlformats.org/presentationml/2006/main">
  <p:tag name="KSO_WM_TAG_VERSION" val="1.0"/>
  <p:tag name="KSO_WM_TEMPLATE_CATEGORY" val="diagram"/>
  <p:tag name="KSO_WM_TEMPLATE_INDEX" val="160488"/>
  <p:tag name="KSO_WM_UNIT_TYPE" val="l_i"/>
  <p:tag name="KSO_WM_UNIT_INDEX" val="1_2"/>
  <p:tag name="KSO_WM_UNIT_ID" val="diagram160488_4*l_i*1_2"/>
  <p:tag name="KSO_WM_UNIT_CLEAR" val="1"/>
  <p:tag name="KSO_WM_UNIT_LAYERLEVEL" val="1_1"/>
  <p:tag name="KSO_WM_BEAUTIFY_FLAG" val="#wm#"/>
  <p:tag name="KSO_WM_DIAGRAM_GROUP_CODE" val="l1-1"/>
  <p:tag name="KSO_WM_UNIT_FILL_FORE_SCHEMECOLOR_INDEX" val="6"/>
  <p:tag name="KSO_WM_UNIT_FILL_TYPE" val="1"/>
</p:tagLst>
</file>

<file path=ppt/tags/tag80.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0_3*l_h_f*1_3_1"/>
  <p:tag name="KSO_WM_TEMPLATE_CATEGORY" val="diagram"/>
  <p:tag name="KSO_WM_TEMPLATE_INDEX" val="71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81.xml><?xml version="1.0" encoding="utf-8"?>
<p:tagLst xmlns:p="http://schemas.openxmlformats.org/presentationml/2006/main">
  <p:tag name="PA" val="v4.0.0"/>
</p:tagLst>
</file>

<file path=ppt/tags/tag82.xml><?xml version="1.0" encoding="utf-8"?>
<p:tagLst xmlns:p="http://schemas.openxmlformats.org/presentationml/2006/main">
  <p:tag name="PA" val="v4.0.0"/>
</p:tagLst>
</file>

<file path=ppt/tags/tag83.xml><?xml version="1.0" encoding="utf-8"?>
<p:tagLst xmlns:p="http://schemas.openxmlformats.org/presentationml/2006/main">
  <p:tag name="KSO_WM_TAG_VERSION" val="1.0"/>
  <p:tag name="KSO_WM_TEMPLATE_CATEGORY" val="diagram"/>
  <p:tag name="KSO_WM_TEMPLATE_INDEX" val="160488"/>
  <p:tag name="KSO_WM_UNIT_TYPE" val="a"/>
  <p:tag name="KSO_WM_UNIT_INDEX" val="1"/>
  <p:tag name="KSO_WM_UNIT_ID" val="diagram160488_4*a*1"/>
  <p:tag name="KSO_WM_UNIT_CLEAR" val="1"/>
  <p:tag name="KSO_WM_UNIT_LAYERLEVEL" val="1"/>
  <p:tag name="KSO_WM_UNIT_VALUE" val="25"/>
  <p:tag name="KSO_WM_UNIT_ISCONTENTSTITLE" val="0"/>
  <p:tag name="KSO_WM_UNIT_HIGHLIGHT" val="0"/>
  <p:tag name="KSO_WM_UNIT_COMPATIBLE" val="0"/>
  <p:tag name="KSO_WM_UNIT_PRESET_TEXT_INDEX" val="3"/>
  <p:tag name="KSO_WM_UNIT_PRESET_TEXT_LEN" val="17"/>
  <p:tag name="KSO_WM_BEAUTIFY_FLAG" val="#wm#"/>
</p:tagLst>
</file>

<file path=ppt/tags/tag84.xml><?xml version="1.0" encoding="utf-8"?>
<p:tagLst xmlns:p="http://schemas.openxmlformats.org/presentationml/2006/main">
  <p:tag name="KSO_WM_TAG_VERSION" val="1.0"/>
  <p:tag name="KSO_WM_BEAUTIFY_FLAG" val="#wm#"/>
  <p:tag name="KSO_WM_UNIT_TYPE" val="i"/>
  <p:tag name="KSO_WM_UNIT_ID" val="diagram160488_4*i*1"/>
  <p:tag name="KSO_WM_TEMPLATE_CATEGORY" val="diagram"/>
  <p:tag name="KSO_WM_TEMPLATE_INDEX" val="160488"/>
  <p:tag name="KSO_WM_UNIT_INDEX" val="1"/>
</p:tagLst>
</file>

<file path=ppt/tags/tag85.xml><?xml version="1.0" encoding="utf-8"?>
<p:tagLst xmlns:p="http://schemas.openxmlformats.org/presentationml/2006/main">
  <p:tag name="KSO_WM_TAG_VERSION" val="1.0"/>
  <p:tag name="KSO_WM_TEMPLATE_CATEGORY" val="diagram"/>
  <p:tag name="KSO_WM_TEMPLATE_INDEX" val="160488"/>
  <p:tag name="KSO_WM_UNIT_TYPE" val="l_i"/>
  <p:tag name="KSO_WM_UNIT_INDEX" val="1_1"/>
  <p:tag name="KSO_WM_UNIT_ID" val="diagram160488_4*l_i*1_1"/>
  <p:tag name="KSO_WM_UNIT_CLEAR" val="1"/>
  <p:tag name="KSO_WM_UNIT_LAYERLEVEL" val="1_1"/>
  <p:tag name="KSO_WM_BEAUTIFY_FLAG" val="#wm#"/>
  <p:tag name="KSO_WM_DIAGRAM_GROUP_CODE" val="l1-1"/>
  <p:tag name="KSO_WM_UNIT_FILL_FORE_SCHEMECOLOR_INDEX" val="5"/>
  <p:tag name="KSO_WM_UNIT_FILL_TYPE" val="1"/>
</p:tagLst>
</file>

<file path=ppt/tags/tag86.xml><?xml version="1.0" encoding="utf-8"?>
<p:tagLst xmlns:p="http://schemas.openxmlformats.org/presentationml/2006/main">
  <p:tag name="KSO_WM_TAG_VERSION" val="1.0"/>
  <p:tag name="KSO_WM_TEMPLATE_CATEGORY" val="diagram"/>
  <p:tag name="KSO_WM_TEMPLATE_INDEX" val="160488"/>
  <p:tag name="KSO_WM_UNIT_TYPE" val="l_h_a"/>
  <p:tag name="KSO_WM_UNIT_INDEX" val="1_1_1"/>
  <p:tag name="KSO_WM_UNIT_ID" val="diagram160488_4*l_h_a*1_1_1"/>
  <p:tag name="KSO_WM_UNIT_CLEAR" val="1"/>
  <p:tag name="KSO_WM_UNIT_LAYERLEVEL" val="1_1_1"/>
  <p:tag name="KSO_WM_UNIT_VALUE" val="25"/>
  <p:tag name="KSO_WM_UNIT_HIGHLIGHT" val="0"/>
  <p:tag name="KSO_WM_UNIT_COMPATIBLE" val="0"/>
  <p:tag name="KSO_WM_BEAUTIFY_FLAG" val="#wm#"/>
  <p:tag name="KSO_WM_DIAGRAM_GROUP_CODE" val="l1-1"/>
  <p:tag name="KSO_WM_UNIT_PRESET_TEXT" val="AMET"/>
  <p:tag name="KSO_WM_UNIT_FILL_FORE_SCHEMECOLOR_INDEX" val="5"/>
  <p:tag name="KSO_WM_UNIT_FILL_TYPE" val="1"/>
  <p:tag name="KSO_WM_UNIT_TEXT_FILL_FORE_SCHEMECOLOR_INDEX" val="5"/>
  <p:tag name="KSO_WM_UNIT_TEXT_FILL_TYPE" val="1"/>
</p:tagLst>
</file>

<file path=ppt/tags/tag87.xml><?xml version="1.0" encoding="utf-8"?>
<p:tagLst xmlns:p="http://schemas.openxmlformats.org/presentationml/2006/main">
  <p:tag name="KSO_WM_TAG_VERSION" val="1.0"/>
  <p:tag name="KSO_WM_TEMPLATE_CATEGORY" val="diagram"/>
  <p:tag name="KSO_WM_TEMPLATE_INDEX" val="160488"/>
  <p:tag name="KSO_WM_UNIT_TYPE" val="l_h_f"/>
  <p:tag name="KSO_WM_UNIT_INDEX" val="1_1_1"/>
  <p:tag name="KSO_WM_UNIT_ID" val="diagram160488_4*l_h_f*1_1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88.xml><?xml version="1.0" encoding="utf-8"?>
<p:tagLst xmlns:p="http://schemas.openxmlformats.org/presentationml/2006/main">
  <p:tag name="KSO_WM_TAG_VERSION" val="1.0"/>
  <p:tag name="KSO_WM_BEAUTIFY_FLAG" val="#wm#"/>
  <p:tag name="KSO_WM_UNIT_TYPE" val="i"/>
  <p:tag name="KSO_WM_UNIT_ID" val="diagram160488_4*i*7"/>
  <p:tag name="KSO_WM_TEMPLATE_CATEGORY" val="diagram"/>
  <p:tag name="KSO_WM_TEMPLATE_INDEX" val="160488"/>
  <p:tag name="KSO_WM_UNIT_INDEX" val="7"/>
</p:tagLst>
</file>

<file path=ppt/tags/tag89.xml><?xml version="1.0" encoding="utf-8"?>
<p:tagLst xmlns:p="http://schemas.openxmlformats.org/presentationml/2006/main">
  <p:tag name="KSO_WM_TAG_VERSION" val="1.0"/>
  <p:tag name="KSO_WM_TEMPLATE_CATEGORY" val="diagram"/>
  <p:tag name="KSO_WM_TEMPLATE_INDEX" val="160488"/>
  <p:tag name="KSO_WM_UNIT_TYPE" val="l_i"/>
  <p:tag name="KSO_WM_UNIT_INDEX" val="1_2"/>
  <p:tag name="KSO_WM_UNIT_ID" val="diagram160488_4*l_i*1_2"/>
  <p:tag name="KSO_WM_UNIT_CLEAR" val="1"/>
  <p:tag name="KSO_WM_UNIT_LAYERLEVEL" val="1_1"/>
  <p:tag name="KSO_WM_BEAUTIFY_FLAG" val="#wm#"/>
  <p:tag name="KSO_WM_DIAGRAM_GROUP_CODE" val="l1-1"/>
  <p:tag name="KSO_WM_UNIT_FILL_FORE_SCHEMECOLOR_INDEX" val="6"/>
  <p:tag name="KSO_WM_UNIT_FILL_TYPE" val="1"/>
</p:tagLst>
</file>

<file path=ppt/tags/tag9.xml><?xml version="1.0" encoding="utf-8"?>
<p:tagLst xmlns:p="http://schemas.openxmlformats.org/presentationml/2006/main">
  <p:tag name="KSO_WM_TAG_VERSION" val="1.0"/>
  <p:tag name="KSO_WM_TEMPLATE_CATEGORY" val="diagram"/>
  <p:tag name="KSO_WM_TEMPLATE_INDEX" val="160488"/>
  <p:tag name="KSO_WM_UNIT_TYPE" val="l_h_a"/>
  <p:tag name="KSO_WM_UNIT_INDEX" val="1_2_1"/>
  <p:tag name="KSO_WM_UNIT_ID" val="diagram160488_4*l_h_a*1_2_1"/>
  <p:tag name="KSO_WM_UNIT_CLEAR" val="1"/>
  <p:tag name="KSO_WM_UNIT_LAYERLEVEL" val="1_1_1"/>
  <p:tag name="KSO_WM_UNIT_VALUE" val="25"/>
  <p:tag name="KSO_WM_UNIT_HIGHLIGHT" val="0"/>
  <p:tag name="KSO_WM_UNIT_COMPATIBLE" val="0"/>
  <p:tag name="KSO_WM_BEAUTIFY_FLAG" val="#wm#"/>
  <p:tag name="KSO_WM_DIAGRAM_GROUP_CODE" val="l1-1"/>
  <p:tag name="KSO_WM_UNIT_PRESET_TEXT" val="AMET"/>
  <p:tag name="KSO_WM_UNIT_FILL_FORE_SCHEMECOLOR_INDEX" val="6"/>
  <p:tag name="KSO_WM_UNIT_FILL_TYPE" val="1"/>
  <p:tag name="KSO_WM_UNIT_TEXT_FILL_FORE_SCHEMECOLOR_INDEX" val="6"/>
  <p:tag name="KSO_WM_UNIT_TEXT_FILL_TYPE" val="1"/>
</p:tagLst>
</file>

<file path=ppt/tags/tag90.xml><?xml version="1.0" encoding="utf-8"?>
<p:tagLst xmlns:p="http://schemas.openxmlformats.org/presentationml/2006/main">
  <p:tag name="KSO_WM_TAG_VERSION" val="1.0"/>
  <p:tag name="KSO_WM_TEMPLATE_CATEGORY" val="diagram"/>
  <p:tag name="KSO_WM_TEMPLATE_INDEX" val="160488"/>
  <p:tag name="KSO_WM_UNIT_TYPE" val="l_h_a"/>
  <p:tag name="KSO_WM_UNIT_INDEX" val="1_2_1"/>
  <p:tag name="KSO_WM_UNIT_ID" val="diagram160488_4*l_h_a*1_2_1"/>
  <p:tag name="KSO_WM_UNIT_CLEAR" val="1"/>
  <p:tag name="KSO_WM_UNIT_LAYERLEVEL" val="1_1_1"/>
  <p:tag name="KSO_WM_UNIT_VALUE" val="25"/>
  <p:tag name="KSO_WM_UNIT_HIGHLIGHT" val="0"/>
  <p:tag name="KSO_WM_UNIT_COMPATIBLE" val="0"/>
  <p:tag name="KSO_WM_BEAUTIFY_FLAG" val="#wm#"/>
  <p:tag name="KSO_WM_DIAGRAM_GROUP_CODE" val="l1-1"/>
  <p:tag name="KSO_WM_UNIT_PRESET_TEXT" val="AMET"/>
  <p:tag name="KSO_WM_UNIT_FILL_FORE_SCHEMECOLOR_INDEX" val="6"/>
  <p:tag name="KSO_WM_UNIT_FILL_TYPE" val="1"/>
  <p:tag name="KSO_WM_UNIT_TEXT_FILL_FORE_SCHEMECOLOR_INDEX" val="6"/>
  <p:tag name="KSO_WM_UNIT_TEXT_FILL_TYPE" val="1"/>
</p:tagLst>
</file>

<file path=ppt/tags/tag91.xml><?xml version="1.0" encoding="utf-8"?>
<p:tagLst xmlns:p="http://schemas.openxmlformats.org/presentationml/2006/main">
  <p:tag name="KSO_WM_TAG_VERSION" val="1.0"/>
  <p:tag name="KSO_WM_TEMPLATE_CATEGORY" val="diagram"/>
  <p:tag name="KSO_WM_TEMPLATE_INDEX" val="160488"/>
  <p:tag name="KSO_WM_UNIT_TYPE" val="l_h_f"/>
  <p:tag name="KSO_WM_UNIT_INDEX" val="1_2_1"/>
  <p:tag name="KSO_WM_UNIT_ID" val="diagram160488_4*l_h_f*1_2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92.xml><?xml version="1.0" encoding="utf-8"?>
<p:tagLst xmlns:p="http://schemas.openxmlformats.org/presentationml/2006/main">
  <p:tag name="KSO_WM_TAG_VERSION" val="1.0"/>
  <p:tag name="KSO_WM_BEAUTIFY_FLAG" val="#wm#"/>
  <p:tag name="KSO_WM_UNIT_TYPE" val="i"/>
  <p:tag name="KSO_WM_UNIT_ID" val="diagram160488_4*i*13"/>
  <p:tag name="KSO_WM_TEMPLATE_CATEGORY" val="diagram"/>
  <p:tag name="KSO_WM_TEMPLATE_INDEX" val="160488"/>
  <p:tag name="KSO_WM_UNIT_INDEX" val="13"/>
</p:tagLst>
</file>

<file path=ppt/tags/tag93.xml><?xml version="1.0" encoding="utf-8"?>
<p:tagLst xmlns:p="http://schemas.openxmlformats.org/presentationml/2006/main">
  <p:tag name="KSO_WM_TAG_VERSION" val="1.0"/>
  <p:tag name="KSO_WM_TEMPLATE_CATEGORY" val="diagram"/>
  <p:tag name="KSO_WM_TEMPLATE_INDEX" val="160488"/>
  <p:tag name="KSO_WM_UNIT_TYPE" val="l_i"/>
  <p:tag name="KSO_WM_UNIT_INDEX" val="1_3"/>
  <p:tag name="KSO_WM_UNIT_ID" val="diagram160488_4*l_i*1_3"/>
  <p:tag name="KSO_WM_UNIT_CLEAR" val="1"/>
  <p:tag name="KSO_WM_UNIT_LAYERLEVEL" val="1_1"/>
  <p:tag name="KSO_WM_BEAUTIFY_FLAG" val="#wm#"/>
  <p:tag name="KSO_WM_DIAGRAM_GROUP_CODE" val="l1-1"/>
  <p:tag name="KSO_WM_UNIT_FILL_FORE_SCHEMECOLOR_INDEX" val="7"/>
  <p:tag name="KSO_WM_UNIT_FILL_TYPE" val="1"/>
</p:tagLst>
</file>

<file path=ppt/tags/tag94.xml><?xml version="1.0" encoding="utf-8"?>
<p:tagLst xmlns:p="http://schemas.openxmlformats.org/presentationml/2006/main">
  <p:tag name="KSO_WM_TAG_VERSION" val="1.0"/>
  <p:tag name="KSO_WM_TEMPLATE_CATEGORY" val="diagram"/>
  <p:tag name="KSO_WM_TEMPLATE_INDEX" val="160488"/>
  <p:tag name="KSO_WM_UNIT_TYPE" val="l_h_a"/>
  <p:tag name="KSO_WM_UNIT_INDEX" val="1_3_1"/>
  <p:tag name="KSO_WM_UNIT_ID" val="diagram160488_4*l_h_a*1_3_1"/>
  <p:tag name="KSO_WM_UNIT_CLEAR" val="1"/>
  <p:tag name="KSO_WM_UNIT_LAYERLEVEL" val="1_1_1"/>
  <p:tag name="KSO_WM_UNIT_VALUE" val="25"/>
  <p:tag name="KSO_WM_UNIT_HIGHLIGHT" val="0"/>
  <p:tag name="KSO_WM_UNIT_COMPATIBLE" val="0"/>
  <p:tag name="KSO_WM_BEAUTIFY_FLAG" val="#wm#"/>
  <p:tag name="KSO_WM_DIAGRAM_GROUP_CODE" val="l1-1"/>
  <p:tag name="KSO_WM_UNIT_PRESET_TEXT" val="AMET"/>
  <p:tag name="KSO_WM_UNIT_FILL_FORE_SCHEMECOLOR_INDEX" val="7"/>
  <p:tag name="KSO_WM_UNIT_FILL_TYPE" val="1"/>
  <p:tag name="KSO_WM_UNIT_TEXT_FILL_FORE_SCHEMECOLOR_INDEX" val="7"/>
  <p:tag name="KSO_WM_UNIT_TEXT_FILL_TYPE" val="1"/>
</p:tagLst>
</file>

<file path=ppt/tags/tag95.xml><?xml version="1.0" encoding="utf-8"?>
<p:tagLst xmlns:p="http://schemas.openxmlformats.org/presentationml/2006/main">
  <p:tag name="KSO_WM_TAG_VERSION" val="1.0"/>
  <p:tag name="KSO_WM_TEMPLATE_CATEGORY" val="diagram"/>
  <p:tag name="KSO_WM_TEMPLATE_INDEX" val="160488"/>
  <p:tag name="KSO_WM_UNIT_TYPE" val="l_h_f"/>
  <p:tag name="KSO_WM_UNIT_INDEX" val="1_3_1"/>
  <p:tag name="KSO_WM_UNIT_ID" val="diagram160488_4*l_h_f*1_3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126_2*l_h_i*1_1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126_2*l_h_i*1_1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98.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126_2*l_h_f*1_1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126_2*l_h_i*1_2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自定义 385">
      <a:dk1>
        <a:sysClr val="windowText" lastClr="000000"/>
      </a:dk1>
      <a:lt1>
        <a:srgbClr val="3F3F3F"/>
      </a:lt1>
      <a:dk2>
        <a:srgbClr val="000000"/>
      </a:dk2>
      <a:lt2>
        <a:srgbClr val="7F7F7F"/>
      </a:lt2>
      <a:accent1>
        <a:srgbClr val="3872BA"/>
      </a:accent1>
      <a:accent2>
        <a:srgbClr val="E8ACAB"/>
      </a:accent2>
      <a:accent3>
        <a:srgbClr val="82CBE2"/>
      </a:accent3>
      <a:accent4>
        <a:srgbClr val="F0CB75"/>
      </a:accent4>
      <a:accent5>
        <a:srgbClr val="004F8A"/>
      </a:accent5>
      <a:accent6>
        <a:srgbClr val="004F8A"/>
      </a:accent6>
      <a:hlink>
        <a:srgbClr val="004F8A"/>
      </a:hlink>
      <a:folHlink>
        <a:srgbClr val="004F8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8335</Words>
  <Application>WPS 演示</Application>
  <PresentationFormat>宽屏</PresentationFormat>
  <Paragraphs>371</Paragraphs>
  <Slides>43</Slides>
  <Notes>0</Notes>
  <HiddenSlides>0</HiddenSlides>
  <MMClips>0</MMClips>
  <ScaleCrop>false</ScaleCrop>
  <HeadingPairs>
    <vt:vector size="6" baseType="variant">
      <vt:variant>
        <vt:lpstr>已用的字体</vt:lpstr>
      </vt:variant>
      <vt:variant>
        <vt:i4>20</vt:i4>
      </vt:variant>
      <vt:variant>
        <vt:lpstr>主题</vt:lpstr>
      </vt:variant>
      <vt:variant>
        <vt:i4>2</vt:i4>
      </vt:variant>
      <vt:variant>
        <vt:lpstr>幻灯片标题</vt:lpstr>
      </vt:variant>
      <vt:variant>
        <vt:i4>43</vt:i4>
      </vt:variant>
    </vt:vector>
  </HeadingPairs>
  <TitlesOfParts>
    <vt:vector size="65" baseType="lpstr">
      <vt:lpstr>Arial</vt:lpstr>
      <vt:lpstr>宋体</vt:lpstr>
      <vt:lpstr>Wingdings</vt:lpstr>
      <vt:lpstr>张海山锐谐体</vt:lpstr>
      <vt:lpstr>Signika</vt:lpstr>
      <vt:lpstr>Directive Four</vt:lpstr>
      <vt:lpstr>Open Sans Extrabold</vt:lpstr>
      <vt:lpstr>微软雅黑</vt:lpstr>
      <vt:lpstr>Bebas Neue</vt:lpstr>
      <vt:lpstr>华文细黑</vt:lpstr>
      <vt:lpstr>Arial Unicode MS</vt:lpstr>
      <vt:lpstr>字魂27号-布丁体</vt:lpstr>
      <vt:lpstr>字魂27号-布丁体</vt:lpstr>
      <vt:lpstr>黑体</vt:lpstr>
      <vt:lpstr>Roboto Bold</vt:lpstr>
      <vt:lpstr>Calibri Light</vt:lpstr>
      <vt:lpstr>方正正粗黑简体</vt:lpstr>
      <vt:lpstr>楷体</vt:lpstr>
      <vt:lpstr>Calibri</vt:lpstr>
      <vt:lpstr>Lato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老学生一枚</cp:lastModifiedBy>
  <cp:revision>81</cp:revision>
  <dcterms:created xsi:type="dcterms:W3CDTF">2022-08-20T03:00:00Z</dcterms:created>
  <dcterms:modified xsi:type="dcterms:W3CDTF">2022-08-22T00:58:27Z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E8F9217AA9CD4FAAB616E0A3BE50F95A</vt:lpwstr>
  </property>
  <property fmtid="{D5CDD505-2E9C-101B-9397-08002B2CF9AE}" pid="3" name="KSOProductBuildVer">
    <vt:lpwstr>2052-11.1.0.12302</vt:lpwstr>
  </property>
</Properties>
</file>